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6" r:id="rId2"/>
    <p:sldId id="290" r:id="rId3"/>
    <p:sldId id="293" r:id="rId4"/>
    <p:sldId id="292" r:id="rId5"/>
    <p:sldId id="291" r:id="rId6"/>
    <p:sldId id="257" r:id="rId7"/>
    <p:sldId id="258" r:id="rId8"/>
    <p:sldId id="264" r:id="rId9"/>
    <p:sldId id="278" r:id="rId10"/>
    <p:sldId id="289" r:id="rId11"/>
    <p:sldId id="279" r:id="rId12"/>
    <p:sldId id="280" r:id="rId13"/>
    <p:sldId id="281" r:id="rId14"/>
    <p:sldId id="282" r:id="rId15"/>
    <p:sldId id="283" r:id="rId16"/>
    <p:sldId id="284" r:id="rId17"/>
    <p:sldId id="285" r:id="rId18"/>
    <p:sldId id="286" r:id="rId19"/>
    <p:sldId id="287" r:id="rId20"/>
    <p:sldId id="288" r:id="rId21"/>
    <p:sldId id="259" r:id="rId22"/>
    <p:sldId id="265" r:id="rId23"/>
    <p:sldId id="266" r:id="rId24"/>
    <p:sldId id="267" r:id="rId25"/>
    <p:sldId id="268" r:id="rId26"/>
    <p:sldId id="269" r:id="rId27"/>
    <p:sldId id="260" r:id="rId28"/>
    <p:sldId id="270" r:id="rId29"/>
    <p:sldId id="261" r:id="rId30"/>
    <p:sldId id="272" r:id="rId31"/>
    <p:sldId id="271" r:id="rId32"/>
    <p:sldId id="262" r:id="rId33"/>
    <p:sldId id="273" r:id="rId34"/>
    <p:sldId id="275" r:id="rId35"/>
    <p:sldId id="263" r:id="rId36"/>
    <p:sldId id="276" r:id="rId37"/>
    <p:sldId id="274" r:id="rId38"/>
    <p:sldId id="27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2"/>
    <p:restoredTop sz="77267" autoAdjust="0"/>
  </p:normalViewPr>
  <p:slideViewPr>
    <p:cSldViewPr snapToGrid="0" snapToObjects="1">
      <p:cViewPr varScale="1">
        <p:scale>
          <a:sx n="81" d="100"/>
          <a:sy n="81" d="100"/>
        </p:scale>
        <p:origin x="90"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65C899-D94F-7D46-B594-C1ABC82DBD78}" type="datetimeFigureOut">
              <a:rPr lang="cs-CZ" smtClean="0"/>
              <a:t>03.04.2018</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D2078-D351-AC4A-9EE3-FD823847889C}" type="slidenum">
              <a:rPr lang="cs-CZ" smtClean="0"/>
              <a:t>‹#›</a:t>
            </a:fld>
            <a:endParaRPr lang="cs-CZ"/>
          </a:p>
        </p:txBody>
      </p:sp>
    </p:spTree>
    <p:extLst>
      <p:ext uri="{BB962C8B-B14F-4D97-AF65-F5344CB8AC3E}">
        <p14:creationId xmlns:p14="http://schemas.microsoft.com/office/powerpoint/2010/main" val="187356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C10D2078-D351-AC4A-9EE3-FD823847889C}" type="slidenum">
              <a:rPr lang="cs-CZ" smtClean="0"/>
              <a:t>1</a:t>
            </a:fld>
            <a:endParaRPr lang="cs-CZ"/>
          </a:p>
        </p:txBody>
      </p:sp>
    </p:spTree>
    <p:extLst>
      <p:ext uri="{BB962C8B-B14F-4D97-AF65-F5344CB8AC3E}">
        <p14:creationId xmlns:p14="http://schemas.microsoft.com/office/powerpoint/2010/main" val="465230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Střed okna přeskočíme, jelikož budeme velice brzy probírat</a:t>
            </a:r>
            <a:r>
              <a:rPr lang="cs-CZ" baseline="0" dirty="0"/>
              <a:t> co je uvnitř a přejdeme k spodní části okna. </a:t>
            </a:r>
          </a:p>
          <a:p>
            <a:endParaRPr lang="cs-CZ" baseline="0" dirty="0"/>
          </a:p>
          <a:p>
            <a:r>
              <a:rPr lang="cs-CZ" baseline="0" dirty="0"/>
              <a:t>Pod číslem 1 je konzole, která nás informuje o tom co se děje při kompilaci projektu. Na obrázku vidíte že mi IDE hlásí že mám nějaké neplatné knihovny. Ke knihovnám se dostaneme později, tak to zatím prosím ignorujte. </a:t>
            </a:r>
          </a:p>
          <a:p>
            <a:r>
              <a:rPr lang="cs-CZ" baseline="0" dirty="0"/>
              <a:t>Číslo 2 nám říká na kterém řádku máme textový kurzor.</a:t>
            </a:r>
          </a:p>
          <a:p>
            <a:r>
              <a:rPr lang="cs-CZ" baseline="0" dirty="0"/>
              <a:t>Pod číslem 3 vidíme jakou desku máme zrovna zvolenou a na jakém portu komunikuje.  </a:t>
            </a:r>
            <a:endParaRPr lang="cs-CZ" dirty="0"/>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14</a:t>
            </a:fld>
            <a:endParaRPr lang="cs-CZ"/>
          </a:p>
        </p:txBody>
      </p:sp>
    </p:spTree>
    <p:extLst>
      <p:ext uri="{BB962C8B-B14F-4D97-AF65-F5344CB8AC3E}">
        <p14:creationId xmlns:p14="http://schemas.microsoft.com/office/powerpoint/2010/main" val="1315462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Nyní se již dostávám k něčemu zajímavému</a:t>
            </a:r>
            <a:r>
              <a:rPr lang="cs-CZ" baseline="0" dirty="0"/>
              <a:t> i když je to velmi jednoduchý program. </a:t>
            </a:r>
          </a:p>
          <a:p>
            <a:endParaRPr lang="cs-CZ" baseline="0" dirty="0"/>
          </a:p>
          <a:p>
            <a:r>
              <a:rPr lang="cs-CZ" baseline="0" dirty="0"/>
              <a:t>Ve velkém počtu programů, které se v </a:t>
            </a:r>
            <a:r>
              <a:rPr lang="cs-CZ" baseline="0" dirty="0" err="1"/>
              <a:t>Arduino</a:t>
            </a:r>
            <a:r>
              <a:rPr lang="cs-CZ" baseline="0" dirty="0"/>
              <a:t> světě nazývají </a:t>
            </a:r>
            <a:r>
              <a:rPr lang="cs-CZ" baseline="0" dirty="0" err="1"/>
              <a:t>sketche</a:t>
            </a:r>
            <a:r>
              <a:rPr lang="cs-CZ" baseline="0" dirty="0"/>
              <a:t>, je na začátku nějaký komentář. Jsou 2 různé možnosti jak můžete něco komentovat v </a:t>
            </a:r>
            <a:r>
              <a:rPr lang="cs-CZ" baseline="0" dirty="0" err="1"/>
              <a:t>Arduino</a:t>
            </a:r>
            <a:r>
              <a:rPr lang="cs-CZ" baseline="0" dirty="0"/>
              <a:t> IDE. První je blokový komentář, který vidíme hned na začátku a druhým je řádkový komentář. První typ komentáře je v podstatě mnohořádkový komentář. Blokově můžete komentovat cokoli potřebujete, ať již chcete napsat jen komentář pro někoho kdo bude Váš kód studovat později nebo si můžete při psaní </a:t>
            </a:r>
            <a:r>
              <a:rPr lang="cs-CZ" baseline="0" dirty="0" err="1"/>
              <a:t>sketche</a:t>
            </a:r>
            <a:r>
              <a:rPr lang="cs-CZ" baseline="0" dirty="0"/>
              <a:t> </a:t>
            </a:r>
            <a:r>
              <a:rPr lang="cs-CZ" baseline="0" dirty="0" err="1"/>
              <a:t>zakomentovat</a:t>
            </a:r>
            <a:r>
              <a:rPr lang="cs-CZ" baseline="0" dirty="0"/>
              <a:t> nějakou část kódu (funkci, část funkce nebo třeba celou </a:t>
            </a:r>
            <a:r>
              <a:rPr lang="cs-CZ" baseline="0" dirty="0" err="1"/>
              <a:t>sketch</a:t>
            </a:r>
            <a:r>
              <a:rPr lang="cs-CZ" baseline="0" dirty="0"/>
              <a:t>). Blokový komentář je párový, což znamená že máte počáteční a koncovou část, jak je vidět z obrázku tak počáteční je lomítko a hvězdička a koncová část je zrcadlově, takže hvězdička a lomítko. Cokoli mezi těmito znaky bude kompilátorem ignorováno. </a:t>
            </a:r>
          </a:p>
          <a:p>
            <a:endParaRPr lang="cs-CZ" baseline="0" dirty="0"/>
          </a:p>
          <a:p>
            <a:r>
              <a:rPr lang="cs-CZ" baseline="0" dirty="0"/>
              <a:t>Zde nám komentář </a:t>
            </a:r>
            <a:r>
              <a:rPr lang="cs-CZ" baseline="0" dirty="0" err="1"/>
              <a:t>říka</a:t>
            </a:r>
            <a:r>
              <a:rPr lang="cs-CZ" baseline="0" dirty="0"/>
              <a:t>, že program zapne vestavěnou LED diodu na vteřinu, pak jí na vteřinu vypne a toto opakuje stále dokola. Pak zde máme komentář o tom že vestavěné diody jsou na různých deskách na různých pinech. Aby s tímto nemusel začátečník bojovat, v IDE je zabudovaná definice této LED pod názvem LED_BUILTIN, takže pokud zavoláte toto v rámci </a:t>
            </a:r>
            <a:r>
              <a:rPr lang="cs-CZ" baseline="0" dirty="0" err="1"/>
              <a:t>sketche</a:t>
            </a:r>
            <a:r>
              <a:rPr lang="cs-CZ" baseline="0" dirty="0"/>
              <a:t>, kompilátor podle desky zjistí na jakém pinu je LED a použije tuto informaci při kompilaci. </a:t>
            </a:r>
          </a:p>
          <a:p>
            <a:endParaRPr lang="cs-CZ" baseline="0" dirty="0"/>
          </a:p>
          <a:p>
            <a:r>
              <a:rPr lang="cs-CZ" baseline="0" dirty="0"/>
              <a:t>Nyní se dostáváme k naší první funkci a tou je funkce </a:t>
            </a:r>
            <a:r>
              <a:rPr lang="cs-CZ" baseline="0" dirty="0" err="1"/>
              <a:t>void_setup</a:t>
            </a:r>
            <a:r>
              <a:rPr lang="cs-CZ" baseline="0" dirty="0"/>
              <a:t>. Tato funkce slouží k inicializaci proměnných, vstupů, výstupů a knihoven které používáme ve </a:t>
            </a:r>
            <a:r>
              <a:rPr lang="cs-CZ" baseline="0" dirty="0" err="1"/>
              <a:t>sketchi</a:t>
            </a:r>
            <a:r>
              <a:rPr lang="cs-CZ" baseline="0" dirty="0"/>
              <a:t>. Tato funkce je provedena jen jednou po spuštění programu. V této funkci máme nastavení vestavěné LED a nastavujeme ji jako výstup (output). Slovo </a:t>
            </a:r>
            <a:r>
              <a:rPr lang="cs-CZ" baseline="0" dirty="0" err="1"/>
              <a:t>pinMode</a:t>
            </a:r>
            <a:r>
              <a:rPr lang="cs-CZ" baseline="0" dirty="0"/>
              <a:t> nám říká že </a:t>
            </a:r>
            <a:r>
              <a:rPr lang="cs-CZ" baseline="0" dirty="0" err="1"/>
              <a:t>že</a:t>
            </a:r>
            <a:r>
              <a:rPr lang="cs-CZ" baseline="0" dirty="0"/>
              <a:t> nastavujeme mód pinu a ten může být buď input nebo output (vstup nebo výstup).</a:t>
            </a:r>
          </a:p>
          <a:p>
            <a:endParaRPr lang="cs-CZ" baseline="0" dirty="0"/>
          </a:p>
          <a:p>
            <a:r>
              <a:rPr lang="cs-CZ" baseline="0" dirty="0"/>
              <a:t>Po zavolání </a:t>
            </a:r>
            <a:r>
              <a:rPr lang="cs-CZ" baseline="0" dirty="0" err="1"/>
              <a:t>void</a:t>
            </a:r>
            <a:r>
              <a:rPr lang="cs-CZ" baseline="0" dirty="0"/>
              <a:t> </a:t>
            </a:r>
            <a:r>
              <a:rPr lang="cs-CZ" baseline="0" dirty="0" err="1"/>
              <a:t>setup</a:t>
            </a:r>
            <a:r>
              <a:rPr lang="cs-CZ" baseline="0" dirty="0"/>
              <a:t>, se provádí </a:t>
            </a:r>
            <a:r>
              <a:rPr lang="cs-CZ" baseline="0" dirty="0" err="1"/>
              <a:t>void</a:t>
            </a:r>
            <a:r>
              <a:rPr lang="cs-CZ" baseline="0" dirty="0"/>
              <a:t> </a:t>
            </a:r>
            <a:r>
              <a:rPr lang="cs-CZ" baseline="0" dirty="0" err="1"/>
              <a:t>loop</a:t>
            </a:r>
            <a:r>
              <a:rPr lang="cs-CZ" baseline="0" dirty="0"/>
              <a:t>. </a:t>
            </a:r>
            <a:r>
              <a:rPr lang="cs-CZ" baseline="0" dirty="0" err="1"/>
              <a:t>Loop</a:t>
            </a:r>
            <a:r>
              <a:rPr lang="cs-CZ" baseline="0" dirty="0"/>
              <a:t> znamená smyčka a funkce provádí přesně to co název říká, provádí se stále dokola, dokud není </a:t>
            </a:r>
            <a:r>
              <a:rPr lang="cs-CZ" baseline="0" dirty="0" err="1"/>
              <a:t>Arduino</a:t>
            </a:r>
            <a:r>
              <a:rPr lang="cs-CZ" baseline="0" dirty="0"/>
              <a:t> resetováno nebo vypnuto. V </a:t>
            </a:r>
            <a:r>
              <a:rPr lang="cs-CZ" baseline="0" dirty="0" err="1"/>
              <a:t>Loopu</a:t>
            </a:r>
            <a:r>
              <a:rPr lang="cs-CZ" baseline="0" dirty="0"/>
              <a:t> vidíme funkce </a:t>
            </a:r>
            <a:r>
              <a:rPr lang="cs-CZ" baseline="0" dirty="0" err="1"/>
              <a:t>digitalWrite</a:t>
            </a:r>
            <a:r>
              <a:rPr lang="cs-CZ" baseline="0" dirty="0"/>
              <a:t> a </a:t>
            </a:r>
            <a:r>
              <a:rPr lang="cs-CZ" baseline="0" dirty="0" err="1"/>
              <a:t>delay</a:t>
            </a:r>
            <a:r>
              <a:rPr lang="cs-CZ" baseline="0" dirty="0"/>
              <a:t>. </a:t>
            </a:r>
            <a:r>
              <a:rPr lang="cs-CZ" baseline="0" dirty="0" err="1"/>
              <a:t>digitalWrite</a:t>
            </a:r>
            <a:r>
              <a:rPr lang="cs-CZ" baseline="0" dirty="0"/>
              <a:t> udělá to že řekne digitálnímu pinu nějaký stav, buď </a:t>
            </a:r>
            <a:r>
              <a:rPr lang="cs-CZ" baseline="0" dirty="0" err="1"/>
              <a:t>high</a:t>
            </a:r>
            <a:r>
              <a:rPr lang="cs-CZ" baseline="0" dirty="0"/>
              <a:t> nebo </a:t>
            </a:r>
            <a:r>
              <a:rPr lang="cs-CZ" baseline="0" dirty="0" err="1"/>
              <a:t>low</a:t>
            </a:r>
            <a:r>
              <a:rPr lang="cs-CZ" baseline="0" dirty="0"/>
              <a:t>. </a:t>
            </a:r>
            <a:r>
              <a:rPr lang="cs-CZ" baseline="0" dirty="0" err="1"/>
              <a:t>High</a:t>
            </a:r>
            <a:r>
              <a:rPr lang="cs-CZ" baseline="0" dirty="0"/>
              <a:t> je stav 1, takže zapnuto a </a:t>
            </a:r>
            <a:r>
              <a:rPr lang="cs-CZ" baseline="0" dirty="0" err="1"/>
              <a:t>low</a:t>
            </a:r>
            <a:r>
              <a:rPr lang="cs-CZ" baseline="0" dirty="0"/>
              <a:t> je </a:t>
            </a:r>
            <a:r>
              <a:rPr lang="cs-CZ" baseline="0" dirty="0" err="1"/>
              <a:t>off</a:t>
            </a:r>
            <a:r>
              <a:rPr lang="cs-CZ" baseline="0" dirty="0"/>
              <a:t>, takže vypnuto. Funkce </a:t>
            </a:r>
            <a:r>
              <a:rPr lang="cs-CZ" baseline="0" dirty="0" err="1"/>
              <a:t>delay</a:t>
            </a:r>
            <a:r>
              <a:rPr lang="cs-CZ" baseline="0" dirty="0"/>
              <a:t> dělá to že pozastaví program na 1000 milisekund a pak pokračuje dál. </a:t>
            </a:r>
          </a:p>
          <a:p>
            <a:endParaRPr lang="cs-CZ" baseline="0" dirty="0"/>
          </a:p>
          <a:p>
            <a:r>
              <a:rPr lang="cs-CZ" baseline="0" dirty="0"/>
              <a:t>Takže když to shrneme, tak program dělá to že inicializuje Led jako výstup, a pak jí zapne, počká vteřinu, vypne jí, počká vteřinu a takhle až do konce světa nebo dokud ho někdo nepřeruší. </a:t>
            </a:r>
          </a:p>
          <a:p>
            <a:endParaRPr lang="cs-CZ" baseline="0" dirty="0"/>
          </a:p>
          <a:p>
            <a:r>
              <a:rPr lang="cs-CZ" baseline="0" dirty="0"/>
              <a:t>Nyní si trochu popíšeme jak zprovoznit vývojové prostředí </a:t>
            </a:r>
            <a:r>
              <a:rPr lang="cs-CZ" baseline="0" dirty="0" err="1"/>
              <a:t>Arduina</a:t>
            </a:r>
            <a:r>
              <a:rPr lang="cs-CZ" baseline="0" dirty="0"/>
              <a:t>. </a:t>
            </a:r>
          </a:p>
          <a:p>
            <a:r>
              <a:rPr lang="cs-CZ" baseline="0" dirty="0"/>
              <a:t>    </a:t>
            </a:r>
            <a:endParaRPr lang="cs-CZ" dirty="0"/>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15</a:t>
            </a:fld>
            <a:endParaRPr lang="cs-CZ"/>
          </a:p>
        </p:txBody>
      </p:sp>
    </p:spTree>
    <p:extLst>
      <p:ext uri="{BB962C8B-B14F-4D97-AF65-F5344CB8AC3E}">
        <p14:creationId xmlns:p14="http://schemas.microsoft.com/office/powerpoint/2010/main" val="12434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Nyní se již dostávám k něčemu zajímavému</a:t>
            </a:r>
            <a:r>
              <a:rPr lang="cs-CZ" baseline="0" dirty="0"/>
              <a:t> i když je to velmi jednoduchý program. </a:t>
            </a:r>
          </a:p>
          <a:p>
            <a:endParaRPr lang="cs-CZ" baseline="0" dirty="0"/>
          </a:p>
          <a:p>
            <a:r>
              <a:rPr lang="cs-CZ" baseline="0" dirty="0"/>
              <a:t>Ve velkém počtu programů, které se v </a:t>
            </a:r>
            <a:r>
              <a:rPr lang="cs-CZ" baseline="0" dirty="0" err="1"/>
              <a:t>Arduino</a:t>
            </a:r>
            <a:r>
              <a:rPr lang="cs-CZ" baseline="0" dirty="0"/>
              <a:t> světě nazývají </a:t>
            </a:r>
            <a:r>
              <a:rPr lang="cs-CZ" baseline="0" dirty="0" err="1"/>
              <a:t>sketche</a:t>
            </a:r>
            <a:r>
              <a:rPr lang="cs-CZ" baseline="0" dirty="0"/>
              <a:t>, je na začátku nějaký komentář. Jsou 2 různé možnosti jak můžete něco komentovat v </a:t>
            </a:r>
            <a:r>
              <a:rPr lang="cs-CZ" baseline="0" dirty="0" err="1"/>
              <a:t>Arduino</a:t>
            </a:r>
            <a:r>
              <a:rPr lang="cs-CZ" baseline="0" dirty="0"/>
              <a:t> IDE. První je blokový komentář, který vidíme hned na začátku a druhým je řádkový komentář. První typ komentáře je v podstatě mnohořádkový komentář. Blokově můžete komentovat cokoli potřebujete, ať již chcete napsat jen komentář pro někoho kdo bude Váš kód studovat později nebo si můžete při psaní </a:t>
            </a:r>
            <a:r>
              <a:rPr lang="cs-CZ" baseline="0" dirty="0" err="1"/>
              <a:t>sketche</a:t>
            </a:r>
            <a:r>
              <a:rPr lang="cs-CZ" baseline="0" dirty="0"/>
              <a:t> </a:t>
            </a:r>
            <a:r>
              <a:rPr lang="cs-CZ" baseline="0" dirty="0" err="1"/>
              <a:t>zakomentovat</a:t>
            </a:r>
            <a:r>
              <a:rPr lang="cs-CZ" baseline="0" dirty="0"/>
              <a:t> nějakou část kódu (funkci, část funkce nebo třeba celou </a:t>
            </a:r>
            <a:r>
              <a:rPr lang="cs-CZ" baseline="0" dirty="0" err="1"/>
              <a:t>sketch</a:t>
            </a:r>
            <a:r>
              <a:rPr lang="cs-CZ" baseline="0" dirty="0"/>
              <a:t>). Blokový komentář je párový, což znamená že máte počáteční a koncovou část, jak je vidět z obrázku tak počáteční je lomítko a hvězdička a koncová část je zrcadlově, takže hvězdička a lomítko. Cokoli mezi těmito znaky bude kompilátorem ignorováno. </a:t>
            </a:r>
          </a:p>
          <a:p>
            <a:endParaRPr lang="cs-CZ" baseline="0" dirty="0"/>
          </a:p>
          <a:p>
            <a:r>
              <a:rPr lang="cs-CZ" baseline="0" dirty="0"/>
              <a:t>Zde nám komentář </a:t>
            </a:r>
            <a:r>
              <a:rPr lang="cs-CZ" baseline="0" dirty="0" err="1"/>
              <a:t>říka</a:t>
            </a:r>
            <a:r>
              <a:rPr lang="cs-CZ" baseline="0" dirty="0"/>
              <a:t>, že program zapne vestavěnou LED diodu na vteřinu, pak jí na vteřinu vypne a toto opakuje stále dokola. Pak zde máme komentář o tom že vestavěné diody jsou na různých deskách na různých pinech. Aby s tímto nemusel začátečník bojovat, v IDE je zabudovaná definice této LED pod názvem LED_BUILTIN, takže pokud zavoláte toto v rámci </a:t>
            </a:r>
            <a:r>
              <a:rPr lang="cs-CZ" baseline="0" dirty="0" err="1"/>
              <a:t>sketche</a:t>
            </a:r>
            <a:r>
              <a:rPr lang="cs-CZ" baseline="0" dirty="0"/>
              <a:t>, kompilátor podle desky zjistí na jakém pinu je LED a použije tuto informaci při kompilaci. </a:t>
            </a:r>
          </a:p>
          <a:p>
            <a:endParaRPr lang="cs-CZ" baseline="0" dirty="0"/>
          </a:p>
          <a:p>
            <a:r>
              <a:rPr lang="cs-CZ" baseline="0" dirty="0"/>
              <a:t>Nyní se dostáváme k naší první funkci a tou je funkce </a:t>
            </a:r>
            <a:r>
              <a:rPr lang="cs-CZ" baseline="0" dirty="0" err="1"/>
              <a:t>void_setup</a:t>
            </a:r>
            <a:r>
              <a:rPr lang="cs-CZ" baseline="0" dirty="0"/>
              <a:t>. Tato funkce slouží k inicializaci proměnných, vstupů, výstupů a knihoven které používáme ve </a:t>
            </a:r>
            <a:r>
              <a:rPr lang="cs-CZ" baseline="0" dirty="0" err="1"/>
              <a:t>sketchi</a:t>
            </a:r>
            <a:r>
              <a:rPr lang="cs-CZ" baseline="0" dirty="0"/>
              <a:t>. Tato funkce je provedena jen jednou po spuštění programu. V této funkci máme nastavení vestavěné LED a nastavujeme ji jako výstup (output). Slovo </a:t>
            </a:r>
            <a:r>
              <a:rPr lang="cs-CZ" baseline="0" dirty="0" err="1"/>
              <a:t>pinMode</a:t>
            </a:r>
            <a:r>
              <a:rPr lang="cs-CZ" baseline="0" dirty="0"/>
              <a:t> nám říká že </a:t>
            </a:r>
            <a:r>
              <a:rPr lang="cs-CZ" baseline="0" dirty="0" err="1"/>
              <a:t>že</a:t>
            </a:r>
            <a:r>
              <a:rPr lang="cs-CZ" baseline="0" dirty="0"/>
              <a:t> nastavujeme mód pinu a ten může být buď input nebo output (vstup nebo výstup).</a:t>
            </a:r>
          </a:p>
          <a:p>
            <a:endParaRPr lang="cs-CZ" baseline="0" dirty="0"/>
          </a:p>
          <a:p>
            <a:r>
              <a:rPr lang="cs-CZ" baseline="0" dirty="0"/>
              <a:t>Po zavolání </a:t>
            </a:r>
            <a:r>
              <a:rPr lang="cs-CZ" baseline="0" dirty="0" err="1"/>
              <a:t>void</a:t>
            </a:r>
            <a:r>
              <a:rPr lang="cs-CZ" baseline="0" dirty="0"/>
              <a:t> </a:t>
            </a:r>
            <a:r>
              <a:rPr lang="cs-CZ" baseline="0" dirty="0" err="1"/>
              <a:t>setup</a:t>
            </a:r>
            <a:r>
              <a:rPr lang="cs-CZ" baseline="0" dirty="0"/>
              <a:t>, se provádí </a:t>
            </a:r>
            <a:r>
              <a:rPr lang="cs-CZ" baseline="0" dirty="0" err="1"/>
              <a:t>void</a:t>
            </a:r>
            <a:r>
              <a:rPr lang="cs-CZ" baseline="0" dirty="0"/>
              <a:t> </a:t>
            </a:r>
            <a:r>
              <a:rPr lang="cs-CZ" baseline="0" dirty="0" err="1"/>
              <a:t>loop</a:t>
            </a:r>
            <a:r>
              <a:rPr lang="cs-CZ" baseline="0" dirty="0"/>
              <a:t>. </a:t>
            </a:r>
            <a:r>
              <a:rPr lang="cs-CZ" baseline="0" dirty="0" err="1"/>
              <a:t>Loop</a:t>
            </a:r>
            <a:r>
              <a:rPr lang="cs-CZ" baseline="0" dirty="0"/>
              <a:t> znamená smyčka a funkce provádí přesně to co název říká, provádí se stále dokola, dokud není </a:t>
            </a:r>
            <a:r>
              <a:rPr lang="cs-CZ" baseline="0" dirty="0" err="1"/>
              <a:t>Arduino</a:t>
            </a:r>
            <a:r>
              <a:rPr lang="cs-CZ" baseline="0" dirty="0"/>
              <a:t> resetováno nebo vypnuto. V </a:t>
            </a:r>
            <a:r>
              <a:rPr lang="cs-CZ" baseline="0" dirty="0" err="1"/>
              <a:t>Loopu</a:t>
            </a:r>
            <a:r>
              <a:rPr lang="cs-CZ" baseline="0" dirty="0"/>
              <a:t> vidíme funkce </a:t>
            </a:r>
            <a:r>
              <a:rPr lang="cs-CZ" baseline="0" dirty="0" err="1"/>
              <a:t>digitalWrite</a:t>
            </a:r>
            <a:r>
              <a:rPr lang="cs-CZ" baseline="0" dirty="0"/>
              <a:t> a </a:t>
            </a:r>
            <a:r>
              <a:rPr lang="cs-CZ" baseline="0" dirty="0" err="1"/>
              <a:t>delay</a:t>
            </a:r>
            <a:r>
              <a:rPr lang="cs-CZ" baseline="0" dirty="0"/>
              <a:t>. </a:t>
            </a:r>
            <a:r>
              <a:rPr lang="cs-CZ" baseline="0" dirty="0" err="1"/>
              <a:t>digitalWrite</a:t>
            </a:r>
            <a:r>
              <a:rPr lang="cs-CZ" baseline="0" dirty="0"/>
              <a:t> udělá to že řekne digitálnímu pinu nějaký stav, buď </a:t>
            </a:r>
            <a:r>
              <a:rPr lang="cs-CZ" baseline="0" dirty="0" err="1"/>
              <a:t>high</a:t>
            </a:r>
            <a:r>
              <a:rPr lang="cs-CZ" baseline="0" dirty="0"/>
              <a:t> nebo </a:t>
            </a:r>
            <a:r>
              <a:rPr lang="cs-CZ" baseline="0" dirty="0" err="1"/>
              <a:t>low</a:t>
            </a:r>
            <a:r>
              <a:rPr lang="cs-CZ" baseline="0" dirty="0"/>
              <a:t>. </a:t>
            </a:r>
            <a:r>
              <a:rPr lang="cs-CZ" baseline="0" dirty="0" err="1"/>
              <a:t>High</a:t>
            </a:r>
            <a:r>
              <a:rPr lang="cs-CZ" baseline="0" dirty="0"/>
              <a:t> je stav 1, takže zapnuto a </a:t>
            </a:r>
            <a:r>
              <a:rPr lang="cs-CZ" baseline="0" dirty="0" err="1"/>
              <a:t>low</a:t>
            </a:r>
            <a:r>
              <a:rPr lang="cs-CZ" baseline="0" dirty="0"/>
              <a:t> je </a:t>
            </a:r>
            <a:r>
              <a:rPr lang="cs-CZ" baseline="0" dirty="0" err="1"/>
              <a:t>off</a:t>
            </a:r>
            <a:r>
              <a:rPr lang="cs-CZ" baseline="0" dirty="0"/>
              <a:t>, takže vypnuto. Funkce </a:t>
            </a:r>
            <a:r>
              <a:rPr lang="cs-CZ" baseline="0" dirty="0" err="1"/>
              <a:t>delay</a:t>
            </a:r>
            <a:r>
              <a:rPr lang="cs-CZ" baseline="0" dirty="0"/>
              <a:t> dělá to že pozastaví program na 1000 milisekund a pak pokračuje dál. </a:t>
            </a:r>
          </a:p>
          <a:p>
            <a:endParaRPr lang="cs-CZ" baseline="0" dirty="0"/>
          </a:p>
          <a:p>
            <a:r>
              <a:rPr lang="cs-CZ" baseline="0" dirty="0"/>
              <a:t>Takže když to shrneme, tak program dělá to že inicializuje Led jako výstup, a pak jí zapne, počká vteřinu, vypne jí, počká vteřinu a takhle až do konce světa nebo dokud ho někdo nepřeruší. </a:t>
            </a:r>
          </a:p>
          <a:p>
            <a:endParaRPr lang="cs-CZ" baseline="0" dirty="0"/>
          </a:p>
          <a:p>
            <a:r>
              <a:rPr lang="cs-CZ" baseline="0" dirty="0"/>
              <a:t>Nyní si trochu popíšeme jak zprovoznit vývojové prostředí </a:t>
            </a:r>
            <a:r>
              <a:rPr lang="cs-CZ" baseline="0" dirty="0" err="1"/>
              <a:t>Arduina</a:t>
            </a:r>
            <a:r>
              <a:rPr lang="cs-CZ" baseline="0" dirty="0"/>
              <a:t>. </a:t>
            </a:r>
          </a:p>
          <a:p>
            <a:r>
              <a:rPr lang="cs-CZ" baseline="0" dirty="0"/>
              <a:t>    </a:t>
            </a:r>
            <a:endParaRPr lang="cs-CZ" dirty="0"/>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16</a:t>
            </a:fld>
            <a:endParaRPr lang="cs-CZ"/>
          </a:p>
        </p:txBody>
      </p:sp>
    </p:spTree>
    <p:extLst>
      <p:ext uri="{BB962C8B-B14F-4D97-AF65-F5344CB8AC3E}">
        <p14:creationId xmlns:p14="http://schemas.microsoft.com/office/powerpoint/2010/main" val="874079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Máme</a:t>
            </a:r>
            <a:r>
              <a:rPr lang="cs-CZ" baseline="0" dirty="0"/>
              <a:t> několik možností jak pracovat s </a:t>
            </a:r>
            <a:r>
              <a:rPr lang="cs-CZ" baseline="0" dirty="0" err="1"/>
              <a:t>Arduino</a:t>
            </a:r>
            <a:r>
              <a:rPr lang="cs-CZ" baseline="0" dirty="0"/>
              <a:t> IDE. </a:t>
            </a:r>
          </a:p>
          <a:p>
            <a:endParaRPr lang="cs-CZ" baseline="0" dirty="0"/>
          </a:p>
          <a:p>
            <a:r>
              <a:rPr lang="cs-CZ" baseline="0" dirty="0"/>
              <a:t>První, jak je vidět z obrázku, je webový editor. Toto funguje tak, že vaše </a:t>
            </a:r>
            <a:r>
              <a:rPr lang="cs-CZ" baseline="0" dirty="0" err="1"/>
              <a:t>sketche</a:t>
            </a:r>
            <a:r>
              <a:rPr lang="cs-CZ" baseline="0" dirty="0"/>
              <a:t> máte v rámci editoru někde v </a:t>
            </a:r>
            <a:r>
              <a:rPr lang="cs-CZ" baseline="0" dirty="0" err="1"/>
              <a:t>cloudu</a:t>
            </a:r>
            <a:r>
              <a:rPr lang="cs-CZ" baseline="0" dirty="0"/>
              <a:t> a můžete k nim přistupovat odkudkoli z internetu. Výhoda tohoto řešení je že máte vždy vývojové prostředí v poslední verzi, podporu nových desek a nových verzí knihoven. Nevýhodou podle mě, je to že je to vše v </a:t>
            </a:r>
            <a:r>
              <a:rPr lang="cs-CZ" baseline="0" dirty="0" err="1"/>
              <a:t>cloudu</a:t>
            </a:r>
            <a:r>
              <a:rPr lang="cs-CZ" baseline="0" dirty="0"/>
              <a:t>. Jste odkázání na Internetovou konektivitu a ta, i když je to dnes mnohem lepší než to bylo včera, není stále na všech místech světa. </a:t>
            </a:r>
          </a:p>
          <a:p>
            <a:endParaRPr lang="cs-CZ" baseline="0" dirty="0"/>
          </a:p>
          <a:p>
            <a:r>
              <a:rPr lang="cs-CZ" baseline="0" dirty="0"/>
              <a:t>Další možností jak zprovoznit IDE je instalace na vaše zařízení. Stáhnete si instalátor a ten za Vás program vloží do složky tomu určené. Toto se týká Windows, na </a:t>
            </a:r>
            <a:r>
              <a:rPr lang="cs-CZ" baseline="0" dirty="0" err="1"/>
              <a:t>mac</a:t>
            </a:r>
            <a:r>
              <a:rPr lang="cs-CZ" baseline="0" dirty="0"/>
              <a:t> OS a Linuxu je tomu krapet jinak, ale vzhledem k tomu že těch tu nemáme mnoho, nebudeme se tím toliko zaobírat. Třetí možností jak IDE zprovoznit, a tou se vydáme dnes bude rozbalení z archívu. Samozřejmě si může někdo stáhnout zdrojový kód a zkompilovat, ale takový člověk má znalostí až dost na to, aby tu seděl s námi takže to řešit také nemusíme. Nyní Vás poprosím o spuštění IDE, pokud jste tak již už neučinili, na Vašem stroji abychom všichni viděli to samé.</a:t>
            </a:r>
            <a:endParaRPr lang="cs-CZ" dirty="0"/>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17</a:t>
            </a:fld>
            <a:endParaRPr lang="cs-CZ"/>
          </a:p>
        </p:txBody>
      </p:sp>
    </p:spTree>
    <p:extLst>
      <p:ext uri="{BB962C8B-B14F-4D97-AF65-F5344CB8AC3E}">
        <p14:creationId xmlns:p14="http://schemas.microsoft.com/office/powerpoint/2010/main" val="1664719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Takže</a:t>
            </a:r>
            <a:r>
              <a:rPr lang="cs-CZ" baseline="0" dirty="0"/>
              <a:t> pokud nemá nikdo problém se spuštěním aplikace, tak se v prvním případě podíváme na to jak pracovat s knihovnami.</a:t>
            </a:r>
          </a:p>
          <a:p>
            <a:endParaRPr lang="cs-CZ" baseline="0" dirty="0"/>
          </a:p>
          <a:p>
            <a:r>
              <a:rPr lang="cs-CZ" baseline="0" dirty="0"/>
              <a:t>Klikněte na Projekt -&gt; Přidat knihovnu -&gt; Spravovat knihovny. </a:t>
            </a:r>
          </a:p>
          <a:p>
            <a:endParaRPr lang="cs-CZ" baseline="0" dirty="0"/>
          </a:p>
          <a:p>
            <a:r>
              <a:rPr lang="cs-CZ" baseline="0" dirty="0"/>
              <a:t>V okně které vidíte máme několik políček s kterými můžeme pracovat. Jako první máme Typ. Toto je taková všeobecná záložka pro práci s knihovnami. Lze pomocí ní filtrovat například knihovny které lze aktualizovat, knihovny přímo od </a:t>
            </a:r>
            <a:r>
              <a:rPr lang="cs-CZ" baseline="0" dirty="0" err="1"/>
              <a:t>Arduina</a:t>
            </a:r>
            <a:r>
              <a:rPr lang="cs-CZ" baseline="0" dirty="0"/>
              <a:t>, doporučené knihovny, atd. V políčku téma pak můžeme filtrovat knihovny podle tématu. Pokud hledám například knihovny pro displej, zvolím si zde téma displej a objeví se mi jen příslušné knihovny pro displeje. Já nejvíce používám klasické hledání, což je řádek hned za </a:t>
            </a:r>
            <a:r>
              <a:rPr lang="cs-CZ" baseline="0" dirty="0" err="1"/>
              <a:t>rolovátkem</a:t>
            </a:r>
            <a:r>
              <a:rPr lang="cs-CZ" baseline="0" dirty="0"/>
              <a:t> pro téma. Zkuste si zadat například slovo LCD nebo seriál a hned vidíte jaké knihovny toto slovo obsahují. Všimněte si že u některých knihoven lze zvolit i verzi knihovny. Toto ´je dobré když člověk potřebuje starší verzi knihovny, například když byla v novější verzi odebrána nějaká funkcionalita ze starší verze nebo když je s poslední verzí jakýkoli jiný problém.  </a:t>
            </a:r>
          </a:p>
          <a:p>
            <a:endParaRPr lang="cs-CZ" baseline="0" dirty="0"/>
          </a:p>
          <a:p>
            <a:r>
              <a:rPr lang="cs-CZ" baseline="0" dirty="0"/>
              <a:t>Knihovnu pak nainstalujete tak, že kliknete na řádek s knihovnou která se Vám zamlouvá nejvíce a pak kliknete na tlačítko instalovat. Klidně si zkusmo nějakou knihovnu nainstalujte, je jedno jakou. Vyzkoušejte si to, aby jste dole před tlačítkem storno viděli co se stane když manažer knihoven pracuje.  </a:t>
            </a:r>
          </a:p>
          <a:p>
            <a:endParaRPr lang="cs-CZ" baseline="0" dirty="0"/>
          </a:p>
          <a:p>
            <a:r>
              <a:rPr lang="cs-CZ" baseline="0" dirty="0"/>
              <a:t>Další možnost, kterou zde zmíním, ale nebudeme si jí zkoušet je instalace knihoven ze ZIP souboru. S tímto se hodně setkáte když budete hledat nějakou upravenou knihovnu, například pro LCD kdy tato bude vykreslovat obraz rychleji, a nebude součástí manažeru knihoven. Knihovny si totiž spousta lidí </a:t>
            </a:r>
            <a:r>
              <a:rPr lang="cs-CZ" baseline="0" dirty="0" err="1"/>
              <a:t>přiohýbá</a:t>
            </a:r>
            <a:r>
              <a:rPr lang="cs-CZ" baseline="0" dirty="0"/>
              <a:t> k obrazu svému, aby jejich funkčnost vyhovovala jejich potřebám. Knihovnu lze naimportovat tak, že klikneme na Projekt, pak na Přidat knihovnu, Přidat .ZIP knihovnu. Vyskočí na nás okno, kde si zvolíme knihovnu kterou jsme si stáhli a IDE za nás soubor rozbalí a vloží do složky k ostatním knihovnám.  </a:t>
            </a:r>
            <a:endParaRPr lang="cs-CZ" dirty="0"/>
          </a:p>
          <a:p>
            <a:endParaRPr lang="cs-CZ" dirty="0"/>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18</a:t>
            </a:fld>
            <a:endParaRPr lang="cs-CZ"/>
          </a:p>
        </p:txBody>
      </p:sp>
    </p:spTree>
    <p:extLst>
      <p:ext uri="{BB962C8B-B14F-4D97-AF65-F5344CB8AC3E}">
        <p14:creationId xmlns:p14="http://schemas.microsoft.com/office/powerpoint/2010/main" val="2201059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Nyní se podíváme na manažér desek. </a:t>
            </a:r>
            <a:endParaRPr lang="cs-CZ" baseline="0" dirty="0"/>
          </a:p>
          <a:p>
            <a:endParaRPr lang="cs-CZ" baseline="0" dirty="0"/>
          </a:p>
          <a:p>
            <a:r>
              <a:rPr lang="cs-CZ" baseline="0" dirty="0"/>
              <a:t>Klikněte na </a:t>
            </a:r>
            <a:r>
              <a:rPr lang="cs-CZ" dirty="0"/>
              <a:t>Nástroje -&gt; Vývojová deska: ““ -&gt; Manažér desek</a:t>
            </a:r>
          </a:p>
          <a:p>
            <a:endParaRPr lang="cs-CZ" baseline="0" dirty="0"/>
          </a:p>
          <a:p>
            <a:r>
              <a:rPr lang="cs-CZ" baseline="0" dirty="0"/>
              <a:t>Manažer desek funguje velice podobně, ne-li stejně jako manažer knihoven. Máme zde opět </a:t>
            </a:r>
            <a:r>
              <a:rPr lang="cs-CZ" baseline="0" dirty="0" err="1"/>
              <a:t>rolovátko</a:t>
            </a:r>
            <a:r>
              <a:rPr lang="cs-CZ" baseline="0" dirty="0"/>
              <a:t> Typ, kde si můžeme zvolit zdali chceme desky u kterých můžeme něco aktualizovat, desky které jsou od </a:t>
            </a:r>
            <a:r>
              <a:rPr lang="cs-CZ" baseline="0" dirty="0" err="1"/>
              <a:t>Arduina</a:t>
            </a:r>
            <a:r>
              <a:rPr lang="cs-CZ" baseline="0" dirty="0"/>
              <a:t>, které jsou certifikované, od partnerů </a:t>
            </a:r>
            <a:r>
              <a:rPr lang="cs-CZ" baseline="0" dirty="0" err="1"/>
              <a:t>Arduina</a:t>
            </a:r>
            <a:r>
              <a:rPr lang="cs-CZ" baseline="0" dirty="0"/>
              <a:t> nebo přispěli (komunitní). My si opět vyzkoušíme nainstalovat jednu desku a tou bude ESP8266. Buď si ji vyhledáme zadáním </a:t>
            </a:r>
            <a:r>
              <a:rPr lang="cs-CZ" baseline="0" dirty="0" err="1"/>
              <a:t>esp</a:t>
            </a:r>
            <a:r>
              <a:rPr lang="cs-CZ" baseline="0" dirty="0"/>
              <a:t> nebo 8266, vyhledávač hledá </a:t>
            </a:r>
            <a:r>
              <a:rPr lang="cs-CZ" baseline="0" dirty="0" err="1"/>
              <a:t>fultextově</a:t>
            </a:r>
            <a:r>
              <a:rPr lang="cs-CZ" baseline="0" dirty="0"/>
              <a:t> takže lze hledat třeba jen podle čísla desky, pokud má nějakou v názvu.  </a:t>
            </a:r>
          </a:p>
          <a:p>
            <a:endParaRPr lang="cs-CZ" baseline="0" dirty="0"/>
          </a:p>
          <a:p>
            <a:r>
              <a:rPr lang="cs-CZ" baseline="0" dirty="0"/>
              <a:t>Stejně jako v manažeru knihoven, i zde je verze desky. </a:t>
            </a:r>
            <a:r>
              <a:rPr lang="cs-CZ" baseline="0" dirty="0" err="1"/>
              <a:t>Nekdy</a:t>
            </a:r>
            <a:r>
              <a:rPr lang="cs-CZ" baseline="0" dirty="0"/>
              <a:t> se s tím setkáte když například najdete nějaký příklad a tam bude napsáno že příklad funguje jen s verzí desky vyšší než to a to číslo. Pak si můžete v manažeru zkontrolovat jakou verzi máte vy a případně aktualizovat. </a:t>
            </a:r>
          </a:p>
          <a:p>
            <a:endParaRPr lang="cs-CZ" baseline="0" dirty="0"/>
          </a:p>
          <a:p>
            <a:r>
              <a:rPr lang="cs-CZ" baseline="0" dirty="0"/>
              <a:t>Desku nainstalujeme opět kliknutím na instalovat. </a:t>
            </a:r>
          </a:p>
          <a:p>
            <a:endParaRPr lang="cs-CZ" baseline="0" dirty="0"/>
          </a:p>
          <a:p>
            <a:r>
              <a:rPr lang="cs-CZ" baseline="0" dirty="0"/>
              <a:t>NĚKDO DOTAZ??? </a:t>
            </a:r>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19</a:t>
            </a:fld>
            <a:endParaRPr lang="cs-CZ"/>
          </a:p>
        </p:txBody>
      </p:sp>
    </p:spTree>
    <p:extLst>
      <p:ext uri="{BB962C8B-B14F-4D97-AF65-F5344CB8AC3E}">
        <p14:creationId xmlns:p14="http://schemas.microsoft.com/office/powerpoint/2010/main" val="971403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baseline="0" dirty="0"/>
              <a:t>Ve vlastnostech bych se pozastavil v rychlosti u několika věcí. </a:t>
            </a:r>
          </a:p>
          <a:p>
            <a:endParaRPr lang="cs-CZ" baseline="0" dirty="0"/>
          </a:p>
          <a:p>
            <a:r>
              <a:rPr lang="cs-CZ" baseline="0" dirty="0"/>
              <a:t>Když se podíváte na nastavení co máte před sebou tak je v několika bodech jiné. </a:t>
            </a:r>
          </a:p>
          <a:p>
            <a:endParaRPr lang="cs-CZ" baseline="0" dirty="0"/>
          </a:p>
          <a:p>
            <a:pPr marL="228600" indent="-228600">
              <a:buAutoNum type="arabicParenR"/>
            </a:pPr>
            <a:r>
              <a:rPr lang="cs-CZ" baseline="0" dirty="0"/>
              <a:t>Umístění projektu: já mám všechny své projekty uloženy v </a:t>
            </a:r>
            <a:r>
              <a:rPr lang="cs-CZ" baseline="0" dirty="0" err="1"/>
              <a:t>Dropboxu</a:t>
            </a:r>
            <a:r>
              <a:rPr lang="cs-CZ" baseline="0" dirty="0"/>
              <a:t> a to z několika důvodů. První je to že mám projekty dostupné odkudkoli z internetu, stejně jako ve webovém IDE co jsme viděli před chvilkou, ale s tím rozdílem že je mám také na svém zařízení. Tedy lépe řečeno na zařízeních, jelikož si tímto způsobem také synchronizuji a tím pádem i zálohuji projekty na několik zařízení najednou. Někdy mě totiž něco napadne když pracuji na </a:t>
            </a:r>
            <a:r>
              <a:rPr lang="cs-CZ" baseline="0" dirty="0" err="1"/>
              <a:t>ntb</a:t>
            </a:r>
            <a:r>
              <a:rPr lang="cs-CZ" baseline="0" dirty="0"/>
              <a:t> a abych nemusel stále přemýšlet kde co mám takto mám vše v </a:t>
            </a:r>
            <a:r>
              <a:rPr lang="cs-CZ" baseline="0" dirty="0" err="1"/>
              <a:t>Dropboxu</a:t>
            </a:r>
            <a:r>
              <a:rPr lang="cs-CZ" baseline="0" dirty="0"/>
              <a:t> a pak se mi to se synchronizuje na stolní PC. Samozřejmě lze použít i jakoukoli jinou </a:t>
            </a:r>
            <a:r>
              <a:rPr lang="cs-CZ" baseline="0" dirty="0" err="1"/>
              <a:t>sync</a:t>
            </a:r>
            <a:r>
              <a:rPr lang="cs-CZ" baseline="0" dirty="0"/>
              <a:t> službu, nemusí to být jen </a:t>
            </a:r>
            <a:r>
              <a:rPr lang="cs-CZ" baseline="0" dirty="0" err="1"/>
              <a:t>Dropbox</a:t>
            </a:r>
            <a:r>
              <a:rPr lang="cs-CZ" baseline="0" dirty="0"/>
              <a:t>. Toto berte spíše jako doporučení z praxe ;-). </a:t>
            </a:r>
          </a:p>
          <a:p>
            <a:pPr marL="228600" indent="-228600">
              <a:buAutoNum type="arabicParenR"/>
            </a:pPr>
            <a:r>
              <a:rPr lang="cs-CZ" baseline="0" dirty="0"/>
              <a:t>Další co bych chtěl z praxe doporučit je zapnout čísla řádků, jelikož Vám někdy kompilátor zahlásí chybu, například když se snažíte použít nějakou knihovnu a chyba bude mít na konci čísla, třeba 358:32 a to Vám řekne že je chyb na řádku 358 u 32 znaku. Jak jsme si před chvilkou říkali tak nám IDE ukazuje číslo řádku kde máme kurzor v levém dolním rohu, ale podle mě je lepší mít řádky očíslované vlevo vedle kódu. Také se můžete setkat s tím, a toto znám z úpravy </a:t>
            </a:r>
            <a:r>
              <a:rPr lang="cs-CZ" baseline="0" dirty="0" err="1"/>
              <a:t>fw</a:t>
            </a:r>
            <a:r>
              <a:rPr lang="cs-CZ" baseline="0" dirty="0"/>
              <a:t> na 3D tiskárnách, že Vám někdo na </a:t>
            </a:r>
            <a:r>
              <a:rPr lang="cs-CZ" baseline="0" dirty="0" err="1"/>
              <a:t>interntu</a:t>
            </a:r>
            <a:r>
              <a:rPr lang="cs-CZ" baseline="0" dirty="0"/>
              <a:t> napíše uprav něco na řádku 213 a pro Vás je pak jen otázkou pár vteřin najít ten správný řádek. </a:t>
            </a:r>
          </a:p>
          <a:p>
            <a:pPr marL="228600" indent="-228600">
              <a:buAutoNum type="arabicParenR"/>
            </a:pPr>
            <a:r>
              <a:rPr lang="cs-CZ" baseline="0" dirty="0"/>
              <a:t>Další co bych chtěl zmínit je vypnutí uložení v okamžiku kompilace nebo nahrávání. Toto je velmi dobré když píšete kód, máte nějakou funkční část kódu a zkoušíte ho upravit, ale nechcete přijít o ten originální funkční kód. Takto si otevřete projekt, kódujete a nahráváte do desky, aby jste viděli co to dělá a nedělá, ale přitom máte stále originální kód netknutý dokud nekliknete na uložit nebo než Vás IDE při zavření vyzve k tomu, jestli má program uložit nebo ne. Tím se dostávám k poslední věci co bych chtěl odporučit. </a:t>
            </a:r>
            <a:r>
              <a:rPr lang="cs-CZ" baseline="0" dirty="0" err="1"/>
              <a:t>Verzujte</a:t>
            </a:r>
            <a:r>
              <a:rPr lang="cs-CZ" baseline="0" dirty="0"/>
              <a:t> svůj kód. IDE nemá žádné pokročilé funkce na to jak pracovat s projekty (větve) a tím pádem je to vše na Vás. Já to dělám tak, když například ladím kód, a dospěji do stavu kdy jsem ho upravil, je funkční, ale udělal jsem oproti původnímu kódu dost úprav, ale původní kód se mi líbí sám o sobě a nechci o něj přijít, tak si kliknu na Soubor, zvolím uložit jako a uložím si ho pod stejným názvem, ale přidám k tomu například podtržítko </a:t>
            </a:r>
            <a:r>
              <a:rPr lang="cs-CZ" baseline="0" dirty="0" err="1"/>
              <a:t>rev</a:t>
            </a:r>
            <a:r>
              <a:rPr lang="cs-CZ" baseline="0" dirty="0"/>
              <a:t>, jako revize A, B, atd. Tímto způsobem mám pak přehled o to jak jsem v projektu postupoval a mohu případně nějakou část </a:t>
            </a:r>
            <a:r>
              <a:rPr lang="cs-CZ" baseline="0" dirty="0" err="1"/>
              <a:t>k´du</a:t>
            </a:r>
            <a:r>
              <a:rPr lang="cs-CZ" baseline="0" dirty="0"/>
              <a:t> zachovat do jiného projektu. </a:t>
            </a:r>
          </a:p>
          <a:p>
            <a:pPr marL="228600" indent="-228600">
              <a:buAutoNum type="arabicParenR"/>
            </a:pPr>
            <a:r>
              <a:rPr lang="cs-CZ" baseline="0" dirty="0"/>
              <a:t>Poslední položka co jsem chtěl ve vlastnostech zmínit je: Správce dalších desek. </a:t>
            </a:r>
          </a:p>
          <a:p>
            <a:pPr marL="0" indent="0">
              <a:buNone/>
            </a:pPr>
            <a:r>
              <a:rPr lang="cs-CZ" baseline="0" dirty="0"/>
              <a:t>      Toto slouží k tomu, že si objednáte nějakou zajímavou desku z internetu a není pro ní podpora v IDE, ale výrobce této desky k tomu již podpůrné soubory vytvořil a nejdete na jeho stránkách odkaz velmi podobný tomu co vidíte na obrázku a měl by mít příponu </a:t>
            </a:r>
            <a:r>
              <a:rPr lang="cs-CZ" baseline="0" dirty="0" err="1"/>
              <a:t>json</a:t>
            </a:r>
            <a:r>
              <a:rPr lang="cs-CZ" baseline="0" dirty="0"/>
              <a:t>. Tímto v podstatě řeknete manažéru desek že má do své nabídky přidat desku z této adresy a vy jste pak schopni ji v manažeru desek nainstalovat.  </a:t>
            </a:r>
          </a:p>
          <a:p>
            <a:pPr marL="0" indent="0">
              <a:buNone/>
            </a:pPr>
            <a:r>
              <a:rPr lang="cs-CZ" baseline="0" dirty="0"/>
              <a:t>      </a:t>
            </a:r>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20</a:t>
            </a:fld>
            <a:endParaRPr lang="cs-CZ"/>
          </a:p>
        </p:txBody>
      </p:sp>
    </p:spTree>
    <p:extLst>
      <p:ext uri="{BB962C8B-B14F-4D97-AF65-F5344CB8AC3E}">
        <p14:creationId xmlns:p14="http://schemas.microsoft.com/office/powerpoint/2010/main" val="2674681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C10D2078-D351-AC4A-9EE3-FD823847889C}" type="slidenum">
              <a:rPr lang="cs-CZ" smtClean="0"/>
              <a:t>21</a:t>
            </a:fld>
            <a:endParaRPr lang="cs-CZ"/>
          </a:p>
        </p:txBody>
      </p:sp>
    </p:spTree>
    <p:extLst>
      <p:ext uri="{BB962C8B-B14F-4D97-AF65-F5344CB8AC3E}">
        <p14:creationId xmlns:p14="http://schemas.microsoft.com/office/powerpoint/2010/main" val="803660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C10D2078-D351-AC4A-9EE3-FD823847889C}" type="slidenum">
              <a:rPr lang="cs-CZ" smtClean="0"/>
              <a:t>27</a:t>
            </a:fld>
            <a:endParaRPr lang="cs-CZ"/>
          </a:p>
        </p:txBody>
      </p:sp>
    </p:spTree>
    <p:extLst>
      <p:ext uri="{BB962C8B-B14F-4D97-AF65-F5344CB8AC3E}">
        <p14:creationId xmlns:p14="http://schemas.microsoft.com/office/powerpoint/2010/main" val="62582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C10D2078-D351-AC4A-9EE3-FD823847889C}" type="slidenum">
              <a:rPr lang="cs-CZ" smtClean="0"/>
              <a:t>29</a:t>
            </a:fld>
            <a:endParaRPr lang="cs-CZ"/>
          </a:p>
        </p:txBody>
      </p:sp>
    </p:spTree>
    <p:extLst>
      <p:ext uri="{BB962C8B-B14F-4D97-AF65-F5344CB8AC3E}">
        <p14:creationId xmlns:p14="http://schemas.microsoft.com/office/powerpoint/2010/main" val="1322213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C10D2078-D351-AC4A-9EE3-FD823847889C}" type="slidenum">
              <a:rPr lang="cs-CZ" smtClean="0"/>
              <a:t>2</a:t>
            </a:fld>
            <a:endParaRPr lang="cs-CZ"/>
          </a:p>
        </p:txBody>
      </p:sp>
    </p:spTree>
    <p:extLst>
      <p:ext uri="{BB962C8B-B14F-4D97-AF65-F5344CB8AC3E}">
        <p14:creationId xmlns:p14="http://schemas.microsoft.com/office/powerpoint/2010/main" val="1429614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C10D2078-D351-AC4A-9EE3-FD823847889C}" type="slidenum">
              <a:rPr lang="cs-CZ" smtClean="0"/>
              <a:t>32</a:t>
            </a:fld>
            <a:endParaRPr lang="cs-CZ"/>
          </a:p>
        </p:txBody>
      </p:sp>
    </p:spTree>
    <p:extLst>
      <p:ext uri="{BB962C8B-B14F-4D97-AF65-F5344CB8AC3E}">
        <p14:creationId xmlns:p14="http://schemas.microsoft.com/office/powerpoint/2010/main" val="277122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C10D2078-D351-AC4A-9EE3-FD823847889C}" type="slidenum">
              <a:rPr lang="cs-CZ" smtClean="0"/>
              <a:t>35</a:t>
            </a:fld>
            <a:endParaRPr lang="cs-CZ"/>
          </a:p>
        </p:txBody>
      </p:sp>
    </p:spTree>
    <p:extLst>
      <p:ext uri="{BB962C8B-B14F-4D97-AF65-F5344CB8AC3E}">
        <p14:creationId xmlns:p14="http://schemas.microsoft.com/office/powerpoint/2010/main" val="944449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C10D2078-D351-AC4A-9EE3-FD823847889C}" type="slidenum">
              <a:rPr lang="cs-CZ" smtClean="0"/>
              <a:t>6</a:t>
            </a:fld>
            <a:endParaRPr lang="cs-CZ"/>
          </a:p>
        </p:txBody>
      </p:sp>
    </p:spTree>
    <p:extLst>
      <p:ext uri="{BB962C8B-B14F-4D97-AF65-F5344CB8AC3E}">
        <p14:creationId xmlns:p14="http://schemas.microsoft.com/office/powerpoint/2010/main" val="146382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C10D2078-D351-AC4A-9EE3-FD823847889C}" type="slidenum">
              <a:rPr lang="cs-CZ" smtClean="0"/>
              <a:t>7</a:t>
            </a:fld>
            <a:endParaRPr lang="cs-CZ"/>
          </a:p>
        </p:txBody>
      </p:sp>
    </p:spTree>
    <p:extLst>
      <p:ext uri="{BB962C8B-B14F-4D97-AF65-F5344CB8AC3E}">
        <p14:creationId xmlns:p14="http://schemas.microsoft.com/office/powerpoint/2010/main" val="522104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Jak</a:t>
            </a:r>
            <a:r>
              <a:rPr lang="cs-CZ" baseline="0" dirty="0"/>
              <a:t> již můžete vidět z obrázku tak desky </a:t>
            </a:r>
            <a:r>
              <a:rPr lang="cs-CZ" baseline="0" dirty="0" err="1"/>
              <a:t>Arduino</a:t>
            </a:r>
            <a:r>
              <a:rPr lang="cs-CZ" baseline="0" dirty="0"/>
              <a:t> mají mnoho velikostí a tvarů. Nebudu je zde všechny popisovat a zastavím se jen u několika. Podstatou skoro všech desek by mělo být to že pokud máte na nějakou </a:t>
            </a:r>
            <a:r>
              <a:rPr lang="cs-CZ" baseline="0" dirty="0" err="1"/>
              <a:t>shield</a:t>
            </a:r>
            <a:r>
              <a:rPr lang="cs-CZ" baseline="0" dirty="0"/>
              <a:t>, měl by fungovat i na jiné desce </a:t>
            </a:r>
            <a:r>
              <a:rPr lang="cs-CZ" baseline="0" dirty="0" err="1"/>
              <a:t>Arduino</a:t>
            </a:r>
            <a:r>
              <a:rPr lang="cs-CZ" baseline="0" dirty="0"/>
              <a:t>, tedy pokud tam nebyla nějaká razantní změna ve vstupech nebo výstupech (prohození pinů). </a:t>
            </a:r>
          </a:p>
          <a:p>
            <a:endParaRPr lang="cs-CZ" baseline="0" dirty="0"/>
          </a:p>
          <a:p>
            <a:r>
              <a:rPr lang="cs-CZ" baseline="0" dirty="0"/>
              <a:t>Jako první budu jmenovat </a:t>
            </a:r>
            <a:r>
              <a:rPr lang="cs-CZ" baseline="0" dirty="0" err="1"/>
              <a:t>Arduino</a:t>
            </a:r>
            <a:r>
              <a:rPr lang="cs-CZ" baseline="0" dirty="0"/>
              <a:t> </a:t>
            </a:r>
            <a:r>
              <a:rPr lang="cs-CZ" baseline="0" dirty="0" err="1"/>
              <a:t>Uno</a:t>
            </a:r>
            <a:r>
              <a:rPr lang="cs-CZ" baseline="0" dirty="0"/>
              <a:t>, i když není první z řady vyrobených desek, podle mě je ale nejrozšířenější ze všech. </a:t>
            </a:r>
            <a:r>
              <a:rPr lang="cs-CZ" baseline="0" dirty="0" err="1"/>
              <a:t>Uno</a:t>
            </a:r>
            <a:r>
              <a:rPr lang="cs-CZ" baseline="0" dirty="0"/>
              <a:t> má několik revizí, na obrázku vidíme R2 a R3, která je jeho poslední revizí. Deska byla, a stále je, velmi oblíbená pro velkou základnu jak softwarových příkladů, tak i </a:t>
            </a:r>
            <a:r>
              <a:rPr lang="cs-CZ" baseline="0" dirty="0" err="1"/>
              <a:t>shieldů</a:t>
            </a:r>
            <a:r>
              <a:rPr lang="cs-CZ" baseline="0" dirty="0"/>
              <a:t> a jejich schémat.</a:t>
            </a:r>
          </a:p>
          <a:p>
            <a:endParaRPr lang="cs-CZ" baseline="0" dirty="0"/>
          </a:p>
          <a:p>
            <a:r>
              <a:rPr lang="cs-CZ" baseline="0" dirty="0"/>
              <a:t>Další deskou která je podle </a:t>
            </a:r>
            <a:r>
              <a:rPr lang="cs-CZ" baseline="0" dirty="0" err="1"/>
              <a:t>duležitá</a:t>
            </a:r>
            <a:r>
              <a:rPr lang="cs-CZ" baseline="0" dirty="0"/>
              <a:t>, je </a:t>
            </a:r>
            <a:r>
              <a:rPr lang="cs-CZ" baseline="0" dirty="0" err="1"/>
              <a:t>Mega</a:t>
            </a:r>
            <a:r>
              <a:rPr lang="cs-CZ" baseline="0" dirty="0"/>
              <a:t>. Tato deska se díky své velké paměti pro program (až 256 KB (Kilobytu) oproti 32 KB u Una), stala velmi oblíbenou v době kdy začínal boom 3D tiskáren a je dodnes stále velmi používanou deskou pro jejich ovládání, i Průša ji používal. Deska má 54 vstupů a výstupů (z toho 15 pinů má PWM), 16 analogových vstupů a 4 </a:t>
            </a:r>
            <a:r>
              <a:rPr lang="cs-CZ" baseline="0" dirty="0" err="1"/>
              <a:t>seriové</a:t>
            </a:r>
            <a:r>
              <a:rPr lang="cs-CZ" baseline="0" dirty="0"/>
              <a:t> porty. </a:t>
            </a:r>
            <a:r>
              <a:rPr lang="cs-CZ" baseline="0" dirty="0" err="1"/>
              <a:t>Mega</a:t>
            </a:r>
            <a:r>
              <a:rPr lang="cs-CZ" baseline="0" dirty="0"/>
              <a:t> je kompatibilní s většinou </a:t>
            </a:r>
            <a:r>
              <a:rPr lang="cs-CZ" baseline="0" dirty="0" err="1"/>
              <a:t>shieldů</a:t>
            </a:r>
            <a:r>
              <a:rPr lang="cs-CZ" baseline="0" dirty="0"/>
              <a:t> pro </a:t>
            </a:r>
            <a:r>
              <a:rPr lang="cs-CZ" baseline="0" dirty="0" err="1"/>
              <a:t>Uno</a:t>
            </a:r>
            <a:r>
              <a:rPr lang="cs-CZ" baseline="0" dirty="0"/>
              <a:t>.  </a:t>
            </a:r>
          </a:p>
          <a:p>
            <a:endParaRPr lang="cs-CZ" baseline="0" dirty="0"/>
          </a:p>
          <a:p>
            <a:r>
              <a:rPr lang="cs-CZ" baseline="0" dirty="0"/>
              <a:t>Další deska je </a:t>
            </a:r>
            <a:r>
              <a:rPr lang="cs-CZ" baseline="0" dirty="0" err="1"/>
              <a:t>Arduino</a:t>
            </a:r>
            <a:r>
              <a:rPr lang="cs-CZ" baseline="0" dirty="0"/>
              <a:t> </a:t>
            </a:r>
            <a:r>
              <a:rPr lang="cs-CZ" baseline="0" dirty="0" err="1"/>
              <a:t>Nano</a:t>
            </a:r>
            <a:r>
              <a:rPr lang="cs-CZ" baseline="0" dirty="0"/>
              <a:t>. Jak již název napovídá nebude se jednat o nic velkého. Je to </a:t>
            </a:r>
            <a:r>
              <a:rPr lang="cs-CZ" baseline="0" dirty="0" err="1"/>
              <a:t>defacto</a:t>
            </a:r>
            <a:r>
              <a:rPr lang="cs-CZ" baseline="0" dirty="0"/>
              <a:t> </a:t>
            </a:r>
            <a:r>
              <a:rPr lang="cs-CZ" baseline="0" dirty="0" err="1"/>
              <a:t>Uno</a:t>
            </a:r>
            <a:r>
              <a:rPr lang="cs-CZ" baseline="0" dirty="0"/>
              <a:t> ve velmi malém provedení, které ke přizpůsobeno k </a:t>
            </a:r>
            <a:r>
              <a:rPr lang="cs-CZ" baseline="0" dirty="0" err="1"/>
              <a:t>prototypování</a:t>
            </a:r>
            <a:r>
              <a:rPr lang="cs-CZ" baseline="0" dirty="0"/>
              <a:t> v </a:t>
            </a:r>
            <a:r>
              <a:rPr lang="cs-CZ" baseline="0" dirty="0" err="1"/>
              <a:t>breadboardu</a:t>
            </a:r>
            <a:r>
              <a:rPr lang="cs-CZ" baseline="0" dirty="0"/>
              <a:t>. Počet pinů, jak digitálních tak i analogových je stejný, takže programy pro </a:t>
            </a:r>
            <a:r>
              <a:rPr lang="cs-CZ" baseline="0" dirty="0" err="1"/>
              <a:t>Uno</a:t>
            </a:r>
            <a:r>
              <a:rPr lang="cs-CZ" baseline="0" dirty="0"/>
              <a:t> jsou plně kompatibilní s touto deskou. </a:t>
            </a:r>
            <a:r>
              <a:rPr lang="cs-CZ" baseline="0" dirty="0" err="1"/>
              <a:t>Nano</a:t>
            </a:r>
            <a:r>
              <a:rPr lang="cs-CZ" baseline="0" dirty="0"/>
              <a:t> budeme dnes používat jako testovacího králíka.</a:t>
            </a:r>
          </a:p>
          <a:p>
            <a:endParaRPr lang="cs-CZ" baseline="0" dirty="0"/>
          </a:p>
          <a:p>
            <a:r>
              <a:rPr lang="cs-CZ" baseline="0" dirty="0" err="1"/>
              <a:t>Arduino</a:t>
            </a:r>
            <a:r>
              <a:rPr lang="cs-CZ" baseline="0" dirty="0"/>
              <a:t> </a:t>
            </a:r>
            <a:r>
              <a:rPr lang="cs-CZ" baseline="0" dirty="0" err="1"/>
              <a:t>LilyPad</a:t>
            </a:r>
            <a:r>
              <a:rPr lang="cs-CZ" baseline="0" dirty="0"/>
              <a:t> je malá deska, která se používá k ovládání tzv. </a:t>
            </a:r>
            <a:r>
              <a:rPr lang="cs-CZ" baseline="0" dirty="0" err="1"/>
              <a:t>wearebles</a:t>
            </a:r>
            <a:r>
              <a:rPr lang="cs-CZ" baseline="0" dirty="0"/>
              <a:t>, což jsou různé </a:t>
            </a:r>
            <a:r>
              <a:rPr lang="cs-CZ" baseline="0" dirty="0" err="1"/>
              <a:t>modní</a:t>
            </a:r>
            <a:r>
              <a:rPr lang="cs-CZ" baseline="0" dirty="0"/>
              <a:t> doplňky, ale také šaty a boty. Deska má kulatý tvar a po svém obvodu má vodivé plošky, kterými se prošívala </a:t>
            </a:r>
            <a:r>
              <a:rPr lang="cs-CZ" baseline="0" dirty="0" err="1"/>
              <a:t>elektrovodivá</a:t>
            </a:r>
            <a:r>
              <a:rPr lang="cs-CZ" baseline="0" dirty="0"/>
              <a:t> nit a touto se přivádělo napětí například k LED diodám které pak rozzářili například šaty nebo kravatu. </a:t>
            </a:r>
          </a:p>
          <a:p>
            <a:endParaRPr lang="cs-CZ" baseline="0" dirty="0"/>
          </a:p>
          <a:p>
            <a:r>
              <a:rPr lang="cs-CZ" baseline="0" dirty="0" err="1"/>
              <a:t>Arduino</a:t>
            </a:r>
            <a:r>
              <a:rPr lang="cs-CZ" baseline="0" dirty="0"/>
              <a:t> Robot si můžete </a:t>
            </a:r>
            <a:r>
              <a:rPr lang="cs-CZ" baseline="0" dirty="0" err="1"/>
              <a:t>prohlednout</a:t>
            </a:r>
            <a:r>
              <a:rPr lang="cs-CZ" baseline="0" dirty="0"/>
              <a:t> na stole. Je to platforma k seznámení s robotikou a je podle mě spíše pro studenty a školní kroužky. </a:t>
            </a:r>
          </a:p>
          <a:p>
            <a:endParaRPr lang="cs-CZ" baseline="0" dirty="0"/>
          </a:p>
          <a:p>
            <a:r>
              <a:rPr lang="cs-CZ" baseline="0" dirty="0" err="1"/>
              <a:t>Arduino</a:t>
            </a:r>
            <a:r>
              <a:rPr lang="cs-CZ" baseline="0" dirty="0"/>
              <a:t> </a:t>
            </a:r>
            <a:r>
              <a:rPr lang="cs-CZ" baseline="0" dirty="0" err="1"/>
              <a:t>Esplora</a:t>
            </a:r>
            <a:r>
              <a:rPr lang="cs-CZ" baseline="0" dirty="0"/>
              <a:t>, je deska obsahující několik vestavěných senzorů připravených k okamžitému použití. Z těchto bych zmínil zvukové a světelné výstupy, teplotní </a:t>
            </a:r>
            <a:r>
              <a:rPr lang="cs-CZ" baseline="0" dirty="0" err="1"/>
              <a:t>čídlo</a:t>
            </a:r>
            <a:r>
              <a:rPr lang="cs-CZ" baseline="0" dirty="0"/>
              <a:t>, akcelerometr, mikrofon, </a:t>
            </a:r>
            <a:r>
              <a:rPr lang="cs-CZ" baseline="0" dirty="0" err="1"/>
              <a:t>světekný</a:t>
            </a:r>
            <a:r>
              <a:rPr lang="cs-CZ" baseline="0" dirty="0"/>
              <a:t> senzor, joystick a posuvný potenciometr. Deska se po připojení k PC tvářila jako klávesnice nebo myš. </a:t>
            </a:r>
          </a:p>
          <a:p>
            <a:endParaRPr lang="cs-CZ" baseline="0" dirty="0"/>
          </a:p>
          <a:p>
            <a:r>
              <a:rPr lang="cs-CZ" baseline="0" dirty="0"/>
              <a:t>První deskou která měla uspokojit hlad po nějaké konektivitě do Internetu pro platformu </a:t>
            </a:r>
            <a:r>
              <a:rPr lang="cs-CZ" baseline="0" dirty="0" err="1"/>
              <a:t>Arduino</a:t>
            </a:r>
            <a:r>
              <a:rPr lang="cs-CZ" baseline="0" dirty="0"/>
              <a:t>, bylo </a:t>
            </a:r>
            <a:r>
              <a:rPr lang="cs-CZ" baseline="0" dirty="0" err="1"/>
              <a:t>Arduino</a:t>
            </a:r>
            <a:r>
              <a:rPr lang="cs-CZ" baseline="0" dirty="0"/>
              <a:t> </a:t>
            </a:r>
            <a:r>
              <a:rPr lang="cs-CZ" baseline="0" dirty="0" err="1"/>
              <a:t>Ethernet</a:t>
            </a:r>
            <a:r>
              <a:rPr lang="cs-CZ" baseline="0" dirty="0"/>
              <a:t>. Jak již název napovídá na desce byl kromě mikroprocesoru ještě </a:t>
            </a:r>
            <a:r>
              <a:rPr lang="cs-CZ" baseline="0" dirty="0" err="1"/>
              <a:t>siťový</a:t>
            </a:r>
            <a:r>
              <a:rPr lang="cs-CZ" baseline="0" dirty="0"/>
              <a:t> konektor. Deska se myslím díky své vysoké ceně moc nerozšířila. Nástupcem této desky je pak </a:t>
            </a:r>
            <a:r>
              <a:rPr lang="cs-CZ" baseline="0" dirty="0" err="1"/>
              <a:t>Arduino</a:t>
            </a:r>
            <a:r>
              <a:rPr lang="cs-CZ" baseline="0" dirty="0"/>
              <a:t> </a:t>
            </a:r>
            <a:r>
              <a:rPr lang="cs-CZ" baseline="0" dirty="0" err="1"/>
              <a:t>Yun</a:t>
            </a:r>
            <a:r>
              <a:rPr lang="cs-CZ" baseline="0" dirty="0"/>
              <a:t>, což je opět deska která má síťový port, ale navíc měla také jako první integrovaný WIFI modul . Deska měla 2 </a:t>
            </a:r>
            <a:r>
              <a:rPr lang="cs-CZ" baseline="0" dirty="0" err="1"/>
              <a:t>microprocesory</a:t>
            </a:r>
            <a:r>
              <a:rPr lang="cs-CZ" baseline="0" dirty="0"/>
              <a:t>, jeden pro základní běh aplikací a druhý pro síťovou část. Deska, vzhledem k tomu že obsahovala Linux, nebyla úplně pro každého, alespoň podle mě. </a:t>
            </a:r>
          </a:p>
          <a:p>
            <a:r>
              <a:rPr lang="cs-CZ" baseline="0" dirty="0"/>
              <a:t>  </a:t>
            </a:r>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9</a:t>
            </a:fld>
            <a:endParaRPr lang="cs-CZ"/>
          </a:p>
        </p:txBody>
      </p:sp>
    </p:spTree>
    <p:extLst>
      <p:ext uri="{BB962C8B-B14F-4D97-AF65-F5344CB8AC3E}">
        <p14:creationId xmlns:p14="http://schemas.microsoft.com/office/powerpoint/2010/main" val="2229346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Jak</a:t>
            </a:r>
            <a:r>
              <a:rPr lang="cs-CZ" baseline="0" dirty="0"/>
              <a:t> již můžete vidět z obrázku tak desky </a:t>
            </a:r>
            <a:r>
              <a:rPr lang="cs-CZ" baseline="0" dirty="0" err="1"/>
              <a:t>Arduino</a:t>
            </a:r>
            <a:r>
              <a:rPr lang="cs-CZ" baseline="0" dirty="0"/>
              <a:t> mají mnoho velikostí a tvarů. Nebudu je zde všechny popisovat a zastavím se jen u několika. Podstatou skoro všech desek by mělo být to že pokud máte na nějakou </a:t>
            </a:r>
            <a:r>
              <a:rPr lang="cs-CZ" baseline="0" dirty="0" err="1"/>
              <a:t>shield</a:t>
            </a:r>
            <a:r>
              <a:rPr lang="cs-CZ" baseline="0" dirty="0"/>
              <a:t>, měl by fungovat i na jiné desce </a:t>
            </a:r>
            <a:r>
              <a:rPr lang="cs-CZ" baseline="0" dirty="0" err="1"/>
              <a:t>Arduino</a:t>
            </a:r>
            <a:r>
              <a:rPr lang="cs-CZ" baseline="0" dirty="0"/>
              <a:t>, tedy pokud tam nebyla nějaká razantní změna ve vstupech nebo výstupech (prohození pinů). </a:t>
            </a:r>
          </a:p>
          <a:p>
            <a:endParaRPr lang="cs-CZ" baseline="0" dirty="0"/>
          </a:p>
          <a:p>
            <a:r>
              <a:rPr lang="cs-CZ" baseline="0" dirty="0"/>
              <a:t>Jako první budu jmenovat </a:t>
            </a:r>
            <a:r>
              <a:rPr lang="cs-CZ" baseline="0" dirty="0" err="1"/>
              <a:t>Arduino</a:t>
            </a:r>
            <a:r>
              <a:rPr lang="cs-CZ" baseline="0" dirty="0"/>
              <a:t> </a:t>
            </a:r>
            <a:r>
              <a:rPr lang="cs-CZ" baseline="0" dirty="0" err="1"/>
              <a:t>Uno</a:t>
            </a:r>
            <a:r>
              <a:rPr lang="cs-CZ" baseline="0" dirty="0"/>
              <a:t>, i když není první z řady vyrobených desek, podle mě je ale nejrozšířenější ze všech. </a:t>
            </a:r>
            <a:r>
              <a:rPr lang="cs-CZ" baseline="0" dirty="0" err="1"/>
              <a:t>Uno</a:t>
            </a:r>
            <a:r>
              <a:rPr lang="cs-CZ" baseline="0" dirty="0"/>
              <a:t> má několik revizí, na obrázku vidíme R2 a R3, která je jeho poslední revizí. Deska byla, a stále je, velmi oblíbená pro velkou základnu jak softwarových příkladů, tak i </a:t>
            </a:r>
            <a:r>
              <a:rPr lang="cs-CZ" baseline="0" dirty="0" err="1"/>
              <a:t>shieldů</a:t>
            </a:r>
            <a:r>
              <a:rPr lang="cs-CZ" baseline="0" dirty="0"/>
              <a:t> a jejich schémat.</a:t>
            </a:r>
          </a:p>
          <a:p>
            <a:endParaRPr lang="cs-CZ" baseline="0" dirty="0"/>
          </a:p>
          <a:p>
            <a:r>
              <a:rPr lang="cs-CZ" baseline="0" dirty="0"/>
              <a:t>Další deskou která je podle </a:t>
            </a:r>
            <a:r>
              <a:rPr lang="cs-CZ" baseline="0" dirty="0" err="1"/>
              <a:t>duležitá</a:t>
            </a:r>
            <a:r>
              <a:rPr lang="cs-CZ" baseline="0" dirty="0"/>
              <a:t>, je </a:t>
            </a:r>
            <a:r>
              <a:rPr lang="cs-CZ" baseline="0" dirty="0" err="1"/>
              <a:t>Mega</a:t>
            </a:r>
            <a:r>
              <a:rPr lang="cs-CZ" baseline="0" dirty="0"/>
              <a:t>. Tato deska se díky své velké paměti pro program (až 256 KB (Kilobytu) oproti 32 KB u Una), stala velmi oblíbenou v době kdy začínal boom 3D tiskáren a je dodnes stále velmi používanou deskou pro jejich ovládání, i Průša ji používal. Deska má 54 vstupů a výstupů (z toho 15 pinů má PWM), 16 analogových vstupů a 4 </a:t>
            </a:r>
            <a:r>
              <a:rPr lang="cs-CZ" baseline="0" dirty="0" err="1"/>
              <a:t>seriové</a:t>
            </a:r>
            <a:r>
              <a:rPr lang="cs-CZ" baseline="0" dirty="0"/>
              <a:t> porty. </a:t>
            </a:r>
            <a:r>
              <a:rPr lang="cs-CZ" baseline="0" dirty="0" err="1"/>
              <a:t>Mega</a:t>
            </a:r>
            <a:r>
              <a:rPr lang="cs-CZ" baseline="0" dirty="0"/>
              <a:t> je kompatibilní s většinou </a:t>
            </a:r>
            <a:r>
              <a:rPr lang="cs-CZ" baseline="0" dirty="0" err="1"/>
              <a:t>shieldů</a:t>
            </a:r>
            <a:r>
              <a:rPr lang="cs-CZ" baseline="0" dirty="0"/>
              <a:t> pro </a:t>
            </a:r>
            <a:r>
              <a:rPr lang="cs-CZ" baseline="0" dirty="0" err="1"/>
              <a:t>Uno</a:t>
            </a:r>
            <a:r>
              <a:rPr lang="cs-CZ" baseline="0" dirty="0"/>
              <a:t>.  </a:t>
            </a:r>
          </a:p>
          <a:p>
            <a:endParaRPr lang="cs-CZ" baseline="0" dirty="0"/>
          </a:p>
          <a:p>
            <a:r>
              <a:rPr lang="cs-CZ" baseline="0" dirty="0"/>
              <a:t>Další deska je </a:t>
            </a:r>
            <a:r>
              <a:rPr lang="cs-CZ" baseline="0" dirty="0" err="1"/>
              <a:t>Arduino</a:t>
            </a:r>
            <a:r>
              <a:rPr lang="cs-CZ" baseline="0" dirty="0"/>
              <a:t> </a:t>
            </a:r>
            <a:r>
              <a:rPr lang="cs-CZ" baseline="0" dirty="0" err="1"/>
              <a:t>Nano</a:t>
            </a:r>
            <a:r>
              <a:rPr lang="cs-CZ" baseline="0" dirty="0"/>
              <a:t>. Jak již název napovídá nebude se jednat o nic velkého. Je to </a:t>
            </a:r>
            <a:r>
              <a:rPr lang="cs-CZ" baseline="0" dirty="0" err="1"/>
              <a:t>defacto</a:t>
            </a:r>
            <a:r>
              <a:rPr lang="cs-CZ" baseline="0" dirty="0"/>
              <a:t> </a:t>
            </a:r>
            <a:r>
              <a:rPr lang="cs-CZ" baseline="0" dirty="0" err="1"/>
              <a:t>Uno</a:t>
            </a:r>
            <a:r>
              <a:rPr lang="cs-CZ" baseline="0" dirty="0"/>
              <a:t> ve velmi malém provedení, které ke přizpůsobeno k </a:t>
            </a:r>
            <a:r>
              <a:rPr lang="cs-CZ" baseline="0" dirty="0" err="1"/>
              <a:t>prototypování</a:t>
            </a:r>
            <a:r>
              <a:rPr lang="cs-CZ" baseline="0" dirty="0"/>
              <a:t> v </a:t>
            </a:r>
            <a:r>
              <a:rPr lang="cs-CZ" baseline="0" dirty="0" err="1"/>
              <a:t>breadboardu</a:t>
            </a:r>
            <a:r>
              <a:rPr lang="cs-CZ" baseline="0" dirty="0"/>
              <a:t>. Počet pinů, jak digitálních tak i analogových je stejný, takže programy pro </a:t>
            </a:r>
            <a:r>
              <a:rPr lang="cs-CZ" baseline="0" dirty="0" err="1"/>
              <a:t>Uno</a:t>
            </a:r>
            <a:r>
              <a:rPr lang="cs-CZ" baseline="0" dirty="0"/>
              <a:t> jsou plně kompatibilní s touto deskou. </a:t>
            </a:r>
            <a:r>
              <a:rPr lang="cs-CZ" baseline="0" dirty="0" err="1"/>
              <a:t>Nano</a:t>
            </a:r>
            <a:r>
              <a:rPr lang="cs-CZ" baseline="0" dirty="0"/>
              <a:t> budeme dnes používat jako testovacího králíka.</a:t>
            </a:r>
          </a:p>
          <a:p>
            <a:endParaRPr lang="cs-CZ" baseline="0" dirty="0"/>
          </a:p>
          <a:p>
            <a:r>
              <a:rPr lang="cs-CZ" baseline="0" dirty="0" err="1"/>
              <a:t>Arduino</a:t>
            </a:r>
            <a:r>
              <a:rPr lang="cs-CZ" baseline="0" dirty="0"/>
              <a:t> </a:t>
            </a:r>
            <a:r>
              <a:rPr lang="cs-CZ" baseline="0" dirty="0" err="1"/>
              <a:t>LilyPad</a:t>
            </a:r>
            <a:r>
              <a:rPr lang="cs-CZ" baseline="0" dirty="0"/>
              <a:t> je malá deska, která se používá k ovládání tzv. </a:t>
            </a:r>
            <a:r>
              <a:rPr lang="cs-CZ" baseline="0" dirty="0" err="1"/>
              <a:t>wearebles</a:t>
            </a:r>
            <a:r>
              <a:rPr lang="cs-CZ" baseline="0" dirty="0"/>
              <a:t>, což jsou různé </a:t>
            </a:r>
            <a:r>
              <a:rPr lang="cs-CZ" baseline="0" dirty="0" err="1"/>
              <a:t>modní</a:t>
            </a:r>
            <a:r>
              <a:rPr lang="cs-CZ" baseline="0" dirty="0"/>
              <a:t> doplňky, ale také šaty a boty. Deska má kulatý tvar a po svém obvodu má vodivé plošky, kterými se prošívala </a:t>
            </a:r>
            <a:r>
              <a:rPr lang="cs-CZ" baseline="0" dirty="0" err="1"/>
              <a:t>elektrovodivá</a:t>
            </a:r>
            <a:r>
              <a:rPr lang="cs-CZ" baseline="0" dirty="0"/>
              <a:t> nit a touto se přivádělo napětí například k LED diodám které pak rozzářili například šaty nebo kravatu. </a:t>
            </a:r>
          </a:p>
          <a:p>
            <a:endParaRPr lang="cs-CZ" baseline="0" dirty="0"/>
          </a:p>
          <a:p>
            <a:r>
              <a:rPr lang="cs-CZ" baseline="0" dirty="0" err="1"/>
              <a:t>Arduino</a:t>
            </a:r>
            <a:r>
              <a:rPr lang="cs-CZ" baseline="0" dirty="0"/>
              <a:t> Robot si můžete </a:t>
            </a:r>
            <a:r>
              <a:rPr lang="cs-CZ" baseline="0" dirty="0" err="1"/>
              <a:t>prohlednout</a:t>
            </a:r>
            <a:r>
              <a:rPr lang="cs-CZ" baseline="0" dirty="0"/>
              <a:t> na stole. Je to platforma k seznámení s robotikou a je podle mě spíše pro studenty a školní kroužky. </a:t>
            </a:r>
          </a:p>
          <a:p>
            <a:endParaRPr lang="cs-CZ" baseline="0" dirty="0"/>
          </a:p>
          <a:p>
            <a:r>
              <a:rPr lang="cs-CZ" baseline="0" dirty="0" err="1"/>
              <a:t>Arduino</a:t>
            </a:r>
            <a:r>
              <a:rPr lang="cs-CZ" baseline="0" dirty="0"/>
              <a:t> </a:t>
            </a:r>
            <a:r>
              <a:rPr lang="cs-CZ" baseline="0" dirty="0" err="1"/>
              <a:t>Esplora</a:t>
            </a:r>
            <a:r>
              <a:rPr lang="cs-CZ" baseline="0" dirty="0"/>
              <a:t>, je deska obsahující několik vestavěných senzorů připravených k okamžitému použití. Z těchto bych zmínil zvukové a světelné výstupy, teplotní </a:t>
            </a:r>
            <a:r>
              <a:rPr lang="cs-CZ" baseline="0" dirty="0" err="1"/>
              <a:t>čídlo</a:t>
            </a:r>
            <a:r>
              <a:rPr lang="cs-CZ" baseline="0" dirty="0"/>
              <a:t>, akcelerometr, mikrofon, </a:t>
            </a:r>
            <a:r>
              <a:rPr lang="cs-CZ" baseline="0" dirty="0" err="1"/>
              <a:t>světekný</a:t>
            </a:r>
            <a:r>
              <a:rPr lang="cs-CZ" baseline="0" dirty="0"/>
              <a:t> senzor, joystick a posuvný potenciometr. Deska se po připojení k PC tvářila jako klávesnice nebo myš. </a:t>
            </a:r>
          </a:p>
          <a:p>
            <a:endParaRPr lang="cs-CZ" baseline="0" dirty="0"/>
          </a:p>
          <a:p>
            <a:r>
              <a:rPr lang="cs-CZ" baseline="0" dirty="0"/>
              <a:t>První deskou která měla uspokojit hlad po nějaké konektivitě do Internetu pro platformu </a:t>
            </a:r>
            <a:r>
              <a:rPr lang="cs-CZ" baseline="0" dirty="0" err="1"/>
              <a:t>Arduino</a:t>
            </a:r>
            <a:r>
              <a:rPr lang="cs-CZ" baseline="0" dirty="0"/>
              <a:t>, bylo </a:t>
            </a:r>
            <a:r>
              <a:rPr lang="cs-CZ" baseline="0" dirty="0" err="1"/>
              <a:t>Arduino</a:t>
            </a:r>
            <a:r>
              <a:rPr lang="cs-CZ" baseline="0" dirty="0"/>
              <a:t> </a:t>
            </a:r>
            <a:r>
              <a:rPr lang="cs-CZ" baseline="0" dirty="0" err="1"/>
              <a:t>Ethernet</a:t>
            </a:r>
            <a:r>
              <a:rPr lang="cs-CZ" baseline="0" dirty="0"/>
              <a:t>. Jak již název napovídá na desce byl kromě mikroprocesoru ještě </a:t>
            </a:r>
            <a:r>
              <a:rPr lang="cs-CZ" baseline="0" dirty="0" err="1"/>
              <a:t>siťový</a:t>
            </a:r>
            <a:r>
              <a:rPr lang="cs-CZ" baseline="0" dirty="0"/>
              <a:t> konektor. Deska se myslím díky své vysoké ceně moc nerozšířila. Nástupcem této desky je pak </a:t>
            </a:r>
            <a:r>
              <a:rPr lang="cs-CZ" baseline="0" dirty="0" err="1"/>
              <a:t>Arduino</a:t>
            </a:r>
            <a:r>
              <a:rPr lang="cs-CZ" baseline="0" dirty="0"/>
              <a:t> </a:t>
            </a:r>
            <a:r>
              <a:rPr lang="cs-CZ" baseline="0" dirty="0" err="1"/>
              <a:t>Yun</a:t>
            </a:r>
            <a:r>
              <a:rPr lang="cs-CZ" baseline="0" dirty="0"/>
              <a:t>, což je opět deska která má síťový port, ale navíc měla také jako první integrovaný WIFI modul . Deska měla 2 </a:t>
            </a:r>
            <a:r>
              <a:rPr lang="cs-CZ" baseline="0" dirty="0" err="1"/>
              <a:t>microprocesory</a:t>
            </a:r>
            <a:r>
              <a:rPr lang="cs-CZ" baseline="0" dirty="0"/>
              <a:t>, jeden pro základní běh aplikací a druhý pro síťovou část. Deska, vzhledem k tomu že obsahovala Linux, nebyla úplně pro každého, alespoň podle mě. </a:t>
            </a:r>
          </a:p>
          <a:p>
            <a:r>
              <a:rPr lang="cs-CZ" baseline="0" dirty="0"/>
              <a:t>  </a:t>
            </a:r>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10</a:t>
            </a:fld>
            <a:endParaRPr lang="cs-CZ"/>
          </a:p>
        </p:txBody>
      </p:sp>
    </p:spTree>
    <p:extLst>
      <p:ext uri="{BB962C8B-B14F-4D97-AF65-F5344CB8AC3E}">
        <p14:creationId xmlns:p14="http://schemas.microsoft.com/office/powerpoint/2010/main" val="1260261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err="1"/>
              <a:t>Shield</a:t>
            </a:r>
            <a:r>
              <a:rPr lang="cs-CZ" baseline="0" dirty="0"/>
              <a:t> je vlastně nástavbová destička s různou funkcionalitou, která se napojila na hlavní </a:t>
            </a:r>
            <a:r>
              <a:rPr lang="cs-CZ" baseline="0" dirty="0" err="1"/>
              <a:t>Arduino</a:t>
            </a:r>
            <a:r>
              <a:rPr lang="cs-CZ" baseline="0" dirty="0"/>
              <a:t> desku. </a:t>
            </a:r>
            <a:r>
              <a:rPr lang="cs-CZ" baseline="0" dirty="0" err="1"/>
              <a:t>Shieldy</a:t>
            </a:r>
            <a:r>
              <a:rPr lang="cs-CZ" baseline="0" dirty="0"/>
              <a:t> se mohly dávat na sebe do libovolní výšky, tedy pokud to mělo smysl, jelikož člověku došly brzo piny s kterými by mohl pracovat. Na 2 obrázku vidíme </a:t>
            </a:r>
            <a:r>
              <a:rPr lang="cs-CZ" baseline="0" dirty="0" err="1"/>
              <a:t>shield</a:t>
            </a:r>
            <a:r>
              <a:rPr lang="cs-CZ" baseline="0" dirty="0"/>
              <a:t> pro komunikaci na velké vzdálenosti, pak modul se šroubovacími terminály, pro případ že jste měli například tlustší kabel a neměli jste jej jak zapojit. Předposlední je motorový </a:t>
            </a:r>
            <a:r>
              <a:rPr lang="cs-CZ" baseline="0" dirty="0" err="1"/>
              <a:t>shield</a:t>
            </a:r>
            <a:r>
              <a:rPr lang="cs-CZ" baseline="0" dirty="0"/>
              <a:t>. Tímto se například ovládají motory v robotech. Na posledním obrázku je </a:t>
            </a:r>
            <a:r>
              <a:rPr lang="cs-CZ" baseline="0" dirty="0" err="1"/>
              <a:t>shield</a:t>
            </a:r>
            <a:r>
              <a:rPr lang="cs-CZ" baseline="0" dirty="0"/>
              <a:t> pro ukládání nějakých dat, většinou z teplotních čidel nebo z něčeho co chceme dále zpracovat. </a:t>
            </a:r>
            <a:endParaRPr lang="cs-CZ" dirty="0"/>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11</a:t>
            </a:fld>
            <a:endParaRPr lang="cs-CZ"/>
          </a:p>
        </p:txBody>
      </p:sp>
    </p:spTree>
    <p:extLst>
      <p:ext uri="{BB962C8B-B14F-4D97-AF65-F5344CB8AC3E}">
        <p14:creationId xmlns:p14="http://schemas.microsoft.com/office/powerpoint/2010/main" val="4059073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err="1"/>
              <a:t>Arduino</a:t>
            </a:r>
            <a:r>
              <a:rPr lang="cs-CZ" dirty="0"/>
              <a:t> IDE je zkratka</a:t>
            </a:r>
            <a:r>
              <a:rPr lang="cs-CZ" baseline="0" dirty="0"/>
              <a:t> pro</a:t>
            </a:r>
            <a:r>
              <a:rPr lang="cs-CZ" dirty="0"/>
              <a:t> </a:t>
            </a:r>
            <a:r>
              <a:rPr lang="cs-CZ" dirty="0" err="1"/>
              <a:t>Integrated</a:t>
            </a:r>
            <a:r>
              <a:rPr lang="cs-CZ" dirty="0"/>
              <a:t> </a:t>
            </a:r>
            <a:r>
              <a:rPr lang="cs-CZ" dirty="0" err="1"/>
              <a:t>Development</a:t>
            </a:r>
            <a:r>
              <a:rPr lang="cs-CZ" dirty="0"/>
              <a:t> </a:t>
            </a:r>
            <a:r>
              <a:rPr lang="cs-CZ" dirty="0" err="1"/>
              <a:t>Enviroment</a:t>
            </a:r>
            <a:r>
              <a:rPr lang="cs-CZ" dirty="0"/>
              <a:t>, což</a:t>
            </a:r>
            <a:r>
              <a:rPr lang="cs-CZ" baseline="0" dirty="0"/>
              <a:t> v překladu znamená integrované vývojové prostředí. Prostředí je napsáno v </a:t>
            </a:r>
            <a:r>
              <a:rPr lang="cs-CZ" baseline="0" dirty="0" err="1"/>
              <a:t>Jave</a:t>
            </a:r>
            <a:r>
              <a:rPr lang="cs-CZ" baseline="0" dirty="0"/>
              <a:t>, aby bylo jednoduše přenositelné na různé operační systémy. Programy se v něm píší v jazycích C a C++ a z </a:t>
            </a:r>
            <a:r>
              <a:rPr lang="cs-CZ" baseline="0" dirty="0" err="1"/>
              <a:t>Wiringu</a:t>
            </a:r>
            <a:r>
              <a:rPr lang="cs-CZ" baseline="0" dirty="0"/>
              <a:t> je převzatý systém knihoven. </a:t>
            </a:r>
          </a:p>
          <a:p>
            <a:endParaRPr lang="cs-CZ" baseline="0" dirty="0"/>
          </a:p>
          <a:p>
            <a:r>
              <a:rPr lang="cs-CZ" baseline="0" dirty="0"/>
              <a:t>Na obrázku vidíme, jak IDE vypadá když si otevřeme nový soubor. Popíšeme si jednotlivé ikony a části okna. </a:t>
            </a:r>
          </a:p>
          <a:p>
            <a:endParaRPr lang="cs-CZ" baseline="0" dirty="0"/>
          </a:p>
          <a:p>
            <a:endParaRPr lang="cs-CZ" dirty="0"/>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12</a:t>
            </a:fld>
            <a:endParaRPr lang="cs-CZ"/>
          </a:p>
        </p:txBody>
      </p:sp>
    </p:spTree>
    <p:extLst>
      <p:ext uri="{BB962C8B-B14F-4D97-AF65-F5344CB8AC3E}">
        <p14:creationId xmlns:p14="http://schemas.microsoft.com/office/powerpoint/2010/main" val="3460831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Co je v záložkách Soubor, Úpravy, </a:t>
            </a:r>
            <a:r>
              <a:rPr lang="cs-CZ" dirty="0" err="1"/>
              <a:t>atd</a:t>
            </a:r>
            <a:r>
              <a:rPr lang="cs-CZ" dirty="0"/>
              <a:t> se podíváme</a:t>
            </a:r>
            <a:r>
              <a:rPr lang="cs-CZ" baseline="0" dirty="0"/>
              <a:t> částečně později, ale doporučuji si je projít když budete mít chvilku při praktických ukázkách. </a:t>
            </a:r>
          </a:p>
          <a:p>
            <a:endParaRPr lang="cs-CZ" baseline="0" dirty="0"/>
          </a:p>
          <a:p>
            <a:r>
              <a:rPr lang="cs-CZ" baseline="0" dirty="0"/>
              <a:t>Ikona č. 1 je Ověřit. Tato ikona udělá to že vám zkompiluje (sestaví) Váš projekt, a pokud je v něm nějaký problém tak Vás na něj upozorní. </a:t>
            </a:r>
          </a:p>
          <a:p>
            <a:r>
              <a:rPr lang="cs-CZ" baseline="0" dirty="0"/>
              <a:t>Ikona č. 2 je Nahrát. Po kliknutí na tuto ikonu se projekt znovu zkompiluje a pak nahraje na Vaši desku. </a:t>
            </a:r>
          </a:p>
          <a:p>
            <a:r>
              <a:rPr lang="cs-CZ" baseline="0" dirty="0"/>
              <a:t>Ikona č. 3 Nový </a:t>
            </a:r>
            <a:r>
              <a:rPr lang="cs-CZ" baseline="0" dirty="0" err="1"/>
              <a:t>sketch</a:t>
            </a:r>
            <a:r>
              <a:rPr lang="cs-CZ" baseline="0" dirty="0"/>
              <a:t>. Touto ikonou jen vytvoříte nové okno, například když chcete otestovat nějaký kód a nechcete si . </a:t>
            </a:r>
          </a:p>
          <a:p>
            <a:r>
              <a:rPr lang="cs-CZ" baseline="0" dirty="0"/>
              <a:t>Dále zde mám ikony pro otevření a uložení projektu. </a:t>
            </a:r>
          </a:p>
          <a:p>
            <a:r>
              <a:rPr lang="cs-CZ" baseline="0" dirty="0"/>
              <a:t>Ikona č. 6 je ikona pro spuštění </a:t>
            </a:r>
            <a:r>
              <a:rPr lang="cs-CZ" baseline="0" dirty="0" err="1"/>
              <a:t>Seriového</a:t>
            </a:r>
            <a:r>
              <a:rPr lang="cs-CZ" baseline="0" dirty="0"/>
              <a:t> terminálu. Tuto budeme používat když budeme chtít vidět něco co nám deska vrací při běhu programu. </a:t>
            </a:r>
          </a:p>
          <a:p>
            <a:r>
              <a:rPr lang="cs-CZ" baseline="0" dirty="0"/>
              <a:t>Číslo 7 je záložka s názvem </a:t>
            </a:r>
            <a:r>
              <a:rPr lang="cs-CZ" baseline="0" dirty="0" err="1"/>
              <a:t>sketche</a:t>
            </a:r>
            <a:r>
              <a:rPr lang="cs-CZ" baseline="0" dirty="0"/>
              <a:t>. Pokud to není uložený projekt, tak název je generován podle </a:t>
            </a:r>
            <a:r>
              <a:rPr lang="cs-CZ" baseline="0" dirty="0" err="1"/>
              <a:t>datumu</a:t>
            </a:r>
            <a:r>
              <a:rPr lang="cs-CZ" baseline="0" dirty="0"/>
              <a:t> kdy byl </a:t>
            </a:r>
            <a:r>
              <a:rPr lang="cs-CZ" baseline="0" dirty="0" err="1"/>
              <a:t>sketch</a:t>
            </a:r>
            <a:r>
              <a:rPr lang="cs-CZ" baseline="0" dirty="0"/>
              <a:t> vytvořen.  </a:t>
            </a:r>
          </a:p>
          <a:p>
            <a:endParaRPr lang="cs-CZ" baseline="0" dirty="0"/>
          </a:p>
          <a:p>
            <a:endParaRPr lang="cs-CZ" dirty="0"/>
          </a:p>
        </p:txBody>
      </p:sp>
      <p:sp>
        <p:nvSpPr>
          <p:cNvPr id="4" name="Zástupný symbol pro číslo snímku 3"/>
          <p:cNvSpPr>
            <a:spLocks noGrp="1"/>
          </p:cNvSpPr>
          <p:nvPr>
            <p:ph type="sldNum" sz="quarter" idx="10"/>
          </p:nvPr>
        </p:nvSpPr>
        <p:spPr/>
        <p:txBody>
          <a:bodyPr/>
          <a:lstStyle/>
          <a:p>
            <a:fld id="{F6196F60-8546-4A5D-9BC6-D7474F608A80}" type="slidenum">
              <a:rPr lang="cs-CZ" smtClean="0"/>
              <a:pPr/>
              <a:t>13</a:t>
            </a:fld>
            <a:endParaRPr lang="cs-CZ"/>
          </a:p>
        </p:txBody>
      </p:sp>
    </p:spTree>
    <p:extLst>
      <p:ext uri="{BB962C8B-B14F-4D97-AF65-F5344CB8AC3E}">
        <p14:creationId xmlns:p14="http://schemas.microsoft.com/office/powerpoint/2010/main" val="115841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í snímek">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cs-CZ"/>
              <a:t>Kliknutím lze upravit styl.</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cs-CZ"/>
              <a:t>Kliknutím lze upravit styl předlohy.</a:t>
            </a:r>
            <a:endParaRPr lang="en-US" dirty="0"/>
          </a:p>
        </p:txBody>
      </p:sp>
      <p:sp>
        <p:nvSpPr>
          <p:cNvPr id="4" name="Date Placeholder 3"/>
          <p:cNvSpPr>
            <a:spLocks noGrp="1"/>
          </p:cNvSpPr>
          <p:nvPr>
            <p:ph type="dt" sz="half" idx="10"/>
          </p:nvPr>
        </p:nvSpPr>
        <p:spPr/>
        <p:txBody>
          <a:bodyPr/>
          <a:lstStyle/>
          <a:p>
            <a:fld id="{E752CAA9-96B5-3F44-8A42-6EEA579E4FCD}" type="datetime1">
              <a:rPr lang="cs-CZ" smtClean="0"/>
              <a:t>03.04.2018</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tický 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cs-CZ"/>
              <a:t>Kliknutím lze upravit styl.</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cs-CZ"/>
              <a:t>Přetáhněte obrázek na zástupný symbol nebo klikněte na ikonu pro přidání.</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Po kliknutí můžete upravovat styly textu v předloze.</a:t>
            </a:r>
          </a:p>
        </p:txBody>
      </p:sp>
      <p:sp>
        <p:nvSpPr>
          <p:cNvPr id="5" name="Date Placeholder 4"/>
          <p:cNvSpPr>
            <a:spLocks noGrp="1"/>
          </p:cNvSpPr>
          <p:nvPr>
            <p:ph type="dt" sz="half" idx="10"/>
          </p:nvPr>
        </p:nvSpPr>
        <p:spPr/>
        <p:txBody>
          <a:bodyPr/>
          <a:lstStyle/>
          <a:p>
            <a:fld id="{31BCB585-F258-124F-BF7F-FA207A78F0F2}" type="datetime1">
              <a:rPr lang="cs-CZ" smtClean="0"/>
              <a:t>03.04.2018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ázev a titulek">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cs-CZ"/>
              <a:t>Kliknutím lze upravit styl.</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a:t>Po kliknutí můžete upravovat styly textu v předloze.</a:t>
            </a:r>
          </a:p>
        </p:txBody>
      </p:sp>
      <p:sp>
        <p:nvSpPr>
          <p:cNvPr id="4" name="Date Placeholder 3"/>
          <p:cNvSpPr>
            <a:spLocks noGrp="1"/>
          </p:cNvSpPr>
          <p:nvPr>
            <p:ph type="dt" sz="half" idx="10"/>
          </p:nvPr>
        </p:nvSpPr>
        <p:spPr/>
        <p:txBody>
          <a:bodyPr/>
          <a:lstStyle/>
          <a:p>
            <a:fld id="{74A2C75C-B480-A040-9D29-6C5EF76D9131}" type="datetime1">
              <a:rPr lang="cs-CZ" smtClean="0"/>
              <a:t>03.04.2018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ce s titulkem">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cs-CZ"/>
              <a:t>Kliknutím lze upravit styl.</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cs-CZ"/>
              <a:t>Po kliknutí můžete upravovat styly textu v předloze.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a:t>Po kliknutí můžete upravovat styly textu v předloze.</a:t>
            </a:r>
          </a:p>
        </p:txBody>
      </p:sp>
      <p:sp>
        <p:nvSpPr>
          <p:cNvPr id="4" name="Date Placeholder 3"/>
          <p:cNvSpPr>
            <a:spLocks noGrp="1"/>
          </p:cNvSpPr>
          <p:nvPr>
            <p:ph type="dt" sz="half" idx="10"/>
          </p:nvPr>
        </p:nvSpPr>
        <p:spPr/>
        <p:txBody>
          <a:bodyPr/>
          <a:lstStyle/>
          <a:p>
            <a:fld id="{342646FB-3663-324F-AA98-002615AED444}" type="datetime1">
              <a:rPr lang="cs-CZ" smtClean="0"/>
              <a:t>03.04.2018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Jmenovka">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cs-CZ"/>
              <a:t>Kliknutím lze upravit styl.</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a:t>Po kliknutí můžete upravovat styly textu v předloze.</a:t>
            </a:r>
          </a:p>
        </p:txBody>
      </p:sp>
      <p:sp>
        <p:nvSpPr>
          <p:cNvPr id="4" name="Date Placeholder 3"/>
          <p:cNvSpPr>
            <a:spLocks noGrp="1"/>
          </p:cNvSpPr>
          <p:nvPr>
            <p:ph type="dt" sz="half" idx="10"/>
          </p:nvPr>
        </p:nvSpPr>
        <p:spPr/>
        <p:txBody>
          <a:bodyPr/>
          <a:lstStyle/>
          <a:p>
            <a:fld id="{EF064C2B-6E82-D64E-856C-3232E0DCFB45}" type="datetime1">
              <a:rPr lang="cs-CZ" smtClean="0"/>
              <a:t>03.04.2018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Jmenovka s citací">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cs-CZ"/>
              <a:t>Kliknutím lze upravit styl.</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cs-CZ"/>
              <a:t>Po kliknutí můžete upravovat styly textu v předloze.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a:t>Po kliknutí můžete upravovat styly textu v předloze.</a:t>
            </a:r>
          </a:p>
        </p:txBody>
      </p:sp>
      <p:sp>
        <p:nvSpPr>
          <p:cNvPr id="4" name="Date Placeholder 3"/>
          <p:cNvSpPr>
            <a:spLocks noGrp="1"/>
          </p:cNvSpPr>
          <p:nvPr>
            <p:ph type="dt" sz="half" idx="10"/>
          </p:nvPr>
        </p:nvSpPr>
        <p:spPr/>
        <p:txBody>
          <a:bodyPr/>
          <a:lstStyle/>
          <a:p>
            <a:fld id="{293EAD05-184E-964C-B1C5-0655002530B6}" type="datetime1">
              <a:rPr lang="cs-CZ" smtClean="0"/>
              <a:t>03.04.2018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ravda nebo nepravda">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cs-CZ"/>
              <a:t>Kliknutím lze upravit styl.</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cs-CZ"/>
              <a:t>Po kliknutí můžete upravovat styly textu v předloze.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a:t>Po kliknutí můžete upravovat styly textu v předloze.</a:t>
            </a:r>
          </a:p>
        </p:txBody>
      </p:sp>
      <p:sp>
        <p:nvSpPr>
          <p:cNvPr id="4" name="Date Placeholder 3"/>
          <p:cNvSpPr>
            <a:spLocks noGrp="1"/>
          </p:cNvSpPr>
          <p:nvPr>
            <p:ph type="dt" sz="half" idx="10"/>
          </p:nvPr>
        </p:nvSpPr>
        <p:spPr/>
        <p:txBody>
          <a:bodyPr/>
          <a:lstStyle/>
          <a:p>
            <a:fld id="{7C9DCF0A-7AEA-A34F-B7C0-F6B9FF3A3646}" type="datetime1">
              <a:rPr lang="cs-CZ" smtClean="0"/>
              <a:t>03.04.2018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cs-CZ"/>
              <a:t>Kliknutím lze upravit styl.</a:t>
            </a:r>
            <a:endParaRPr lang="en-US" dirty="0"/>
          </a:p>
        </p:txBody>
      </p:sp>
      <p:sp>
        <p:nvSpPr>
          <p:cNvPr id="3" name="Vertical Text Placeholder 2"/>
          <p:cNvSpPr>
            <a:spLocks noGrp="1"/>
          </p:cNvSpPr>
          <p:nvPr>
            <p:ph type="body" orient="vert" idx="1"/>
          </p:nvPr>
        </p:nvSpPr>
        <p:spPr/>
        <p:txBody>
          <a:bodyPr vert="eaVert" ancho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74F5DF92-8455-E84E-879C-71323DEF0ADF}" type="datetime1">
              <a:rPr lang="cs-CZ" smtClean="0"/>
              <a:t>03.04.2018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cs-CZ"/>
              <a:t>Kliknutím lze upravit styl.</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D055ED42-00BF-3C45-8E36-A23DE53A8289}" type="datetime1">
              <a:rPr lang="cs-CZ" smtClean="0"/>
              <a:t>03.04.2018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nchor="ct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2EF1BBEC-19BE-5C49-BA0D-CF19E5B9B00E}" type="datetime1">
              <a:rPr lang="cs-CZ" smtClean="0"/>
              <a:t>03.04.2018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cs-CZ"/>
              <a:t>Kliknutím lze upravit styl.</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a:t>Po kliknutí můžete upravovat styly textu v předloze.</a:t>
            </a:r>
          </a:p>
        </p:txBody>
      </p:sp>
      <p:sp>
        <p:nvSpPr>
          <p:cNvPr id="4" name="Date Placeholder 3"/>
          <p:cNvSpPr>
            <a:spLocks noGrp="1"/>
          </p:cNvSpPr>
          <p:nvPr>
            <p:ph type="dt" sz="half" idx="10"/>
          </p:nvPr>
        </p:nvSpPr>
        <p:spPr/>
        <p:txBody>
          <a:bodyPr/>
          <a:lstStyle/>
          <a:p>
            <a:fld id="{178088CD-723A-8B40-89D7-89660B3DD48D}" type="datetime1">
              <a:rPr lang="cs-CZ" smtClean="0"/>
              <a:t>03.04.2018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cs-CZ"/>
              <a:t>Kliknutím lze upravit styl.</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Date Placeholder 4"/>
          <p:cNvSpPr>
            <a:spLocks noGrp="1"/>
          </p:cNvSpPr>
          <p:nvPr>
            <p:ph type="dt" sz="half" idx="10"/>
          </p:nvPr>
        </p:nvSpPr>
        <p:spPr/>
        <p:txBody>
          <a:bodyPr/>
          <a:lstStyle/>
          <a:p>
            <a:fld id="{D4204A87-6492-9A48-9499-30EDE7034375}" type="datetime1">
              <a:rPr lang="cs-CZ" smtClean="0"/>
              <a:t>03.04.2018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cs-CZ"/>
              <a:t>Kliknutím lze upravit styl.</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7" name="Date Placeholder 6"/>
          <p:cNvSpPr>
            <a:spLocks noGrp="1"/>
          </p:cNvSpPr>
          <p:nvPr>
            <p:ph type="dt" sz="half" idx="10"/>
          </p:nvPr>
        </p:nvSpPr>
        <p:spPr/>
        <p:txBody>
          <a:bodyPr/>
          <a:lstStyle/>
          <a:p>
            <a:fld id="{07FC920A-F3B2-0642-BA2E-597E2BA2EB95}" type="datetime1">
              <a:rPr lang="cs-CZ" smtClean="0"/>
              <a:t>03.04.2018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Date Placeholder 2"/>
          <p:cNvSpPr>
            <a:spLocks noGrp="1"/>
          </p:cNvSpPr>
          <p:nvPr>
            <p:ph type="dt" sz="half" idx="10"/>
          </p:nvPr>
        </p:nvSpPr>
        <p:spPr/>
        <p:txBody>
          <a:bodyPr/>
          <a:lstStyle/>
          <a:p>
            <a:fld id="{089458EC-3233-5446-BD35-5BD03E3B392A}" type="datetime1">
              <a:rPr lang="cs-CZ" smtClean="0"/>
              <a:t>03.04.2018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FEC062-09BC-624D-9A51-18C9FAD2F1D8}" type="datetime1">
              <a:rPr lang="cs-CZ" smtClean="0"/>
              <a:t>03.04.2018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cs-CZ"/>
              <a:t>Kliknutím lze upravit styl.</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Po kliknutí můžete upravovat styly textu v předloze.</a:t>
            </a:r>
          </a:p>
        </p:txBody>
      </p:sp>
      <p:sp>
        <p:nvSpPr>
          <p:cNvPr id="5" name="Date Placeholder 4"/>
          <p:cNvSpPr>
            <a:spLocks noGrp="1"/>
          </p:cNvSpPr>
          <p:nvPr>
            <p:ph type="dt" sz="half" idx="10"/>
          </p:nvPr>
        </p:nvSpPr>
        <p:spPr/>
        <p:txBody>
          <a:bodyPr/>
          <a:lstStyle/>
          <a:p>
            <a:fld id="{877420B1-C1EC-5C4E-944B-F4F6A88A080C}" type="datetime1">
              <a:rPr lang="cs-CZ" smtClean="0"/>
              <a:t>03.04.2018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cs-CZ"/>
              <a:t>Kliknutím lze upravit styl.</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cs-CZ"/>
              <a:t>Přetáhněte obrázek na zástupný symbol nebo klikněte na ikonu pro přidání.</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a:t>Po kliknutí můžete upravovat styly textu v předloze.</a:t>
            </a:r>
          </a:p>
        </p:txBody>
      </p:sp>
      <p:sp>
        <p:nvSpPr>
          <p:cNvPr id="5" name="Date Placeholder 4"/>
          <p:cNvSpPr>
            <a:spLocks noGrp="1"/>
          </p:cNvSpPr>
          <p:nvPr>
            <p:ph type="dt" sz="half" idx="10"/>
          </p:nvPr>
        </p:nvSpPr>
        <p:spPr/>
        <p:txBody>
          <a:bodyPr/>
          <a:lstStyle/>
          <a:p>
            <a:fld id="{D15B0330-CF02-7D4F-B4D9-CB68A09CF1DF}" type="datetime1">
              <a:rPr lang="cs-CZ" smtClean="0"/>
              <a:t>03.04.2018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cs-CZ"/>
              <a:t>Kliknutím lze upravit styl.</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ECF23EE-C21C-644B-BBE9-CAEDE10E2CFC}" type="datetime1">
              <a:rPr lang="cs-CZ" smtClean="0"/>
              <a:t>03.04.2018</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lstStyle/>
          <a:p>
            <a:r>
              <a:rPr lang="cs-CZ" dirty="0"/>
              <a:t>Arduino Workshop 1</a:t>
            </a:r>
          </a:p>
        </p:txBody>
      </p:sp>
      <p:sp>
        <p:nvSpPr>
          <p:cNvPr id="3" name="Podnadpis 2"/>
          <p:cNvSpPr>
            <a:spLocks noGrp="1"/>
          </p:cNvSpPr>
          <p:nvPr>
            <p:ph type="subTitle" idx="1"/>
          </p:nvPr>
        </p:nvSpPr>
        <p:spPr/>
        <p:txBody>
          <a:bodyPr/>
          <a:lstStyle/>
          <a:p>
            <a:r>
              <a:rPr lang="cs-CZ" dirty="0"/>
              <a:t>@</a:t>
            </a:r>
            <a:r>
              <a:rPr lang="cs-CZ" dirty="0" err="1"/>
              <a:t>FabLab</a:t>
            </a:r>
            <a:endParaRPr lang="cs-CZ" dirty="0"/>
          </a:p>
        </p:txBody>
      </p:sp>
    </p:spTree>
    <p:extLst>
      <p:ext uri="{BB962C8B-B14F-4D97-AF65-F5344CB8AC3E}">
        <p14:creationId xmlns:p14="http://schemas.microsoft.com/office/powerpoint/2010/main" val="256373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484311" y="685801"/>
            <a:ext cx="10018713" cy="905494"/>
          </a:xfrm>
        </p:spPr>
        <p:txBody>
          <a:bodyPr/>
          <a:lstStyle/>
          <a:p>
            <a:r>
              <a:rPr lang="cs-CZ" dirty="0"/>
              <a:t>Desky (Arduino </a:t>
            </a:r>
            <a:r>
              <a:rPr lang="cs-CZ" dirty="0" err="1"/>
              <a:t>boards</a:t>
            </a:r>
            <a:r>
              <a:rPr lang="cs-CZ" dirty="0"/>
              <a:t>)</a:t>
            </a:r>
          </a:p>
        </p:txBody>
      </p:sp>
      <p:sp>
        <p:nvSpPr>
          <p:cNvPr id="8" name="Zástupný symbol pro text 7">
            <a:extLst>
              <a:ext uri="{FF2B5EF4-FFF2-40B4-BE49-F238E27FC236}">
                <a16:creationId xmlns:a16="http://schemas.microsoft.com/office/drawing/2014/main" id="{9C588EE0-C2C2-45B9-BCF2-69253F4BF121}"/>
              </a:ext>
            </a:extLst>
          </p:cNvPr>
          <p:cNvSpPr>
            <a:spLocks noGrp="1"/>
          </p:cNvSpPr>
          <p:nvPr>
            <p:ph type="body" idx="1"/>
          </p:nvPr>
        </p:nvSpPr>
        <p:spPr>
          <a:xfrm>
            <a:off x="1886479" y="1591295"/>
            <a:ext cx="4607188" cy="576262"/>
          </a:xfrm>
        </p:spPr>
        <p:txBody>
          <a:bodyPr/>
          <a:lstStyle/>
          <a:p>
            <a:r>
              <a:rPr lang="cs-CZ" dirty="0"/>
              <a:t>ESP 32</a:t>
            </a:r>
          </a:p>
        </p:txBody>
      </p:sp>
      <p:sp>
        <p:nvSpPr>
          <p:cNvPr id="10" name="Zástupný symbol pro text 9">
            <a:extLst>
              <a:ext uri="{FF2B5EF4-FFF2-40B4-BE49-F238E27FC236}">
                <a16:creationId xmlns:a16="http://schemas.microsoft.com/office/drawing/2014/main" id="{ED6FA90F-FF89-4FAC-9648-F3B7DA68FC79}"/>
              </a:ext>
            </a:extLst>
          </p:cNvPr>
          <p:cNvSpPr>
            <a:spLocks noGrp="1"/>
          </p:cNvSpPr>
          <p:nvPr>
            <p:ph type="body" sz="quarter" idx="3"/>
          </p:nvPr>
        </p:nvSpPr>
        <p:spPr>
          <a:xfrm>
            <a:off x="6880487" y="1467592"/>
            <a:ext cx="4622537" cy="576262"/>
          </a:xfrm>
        </p:spPr>
        <p:txBody>
          <a:bodyPr/>
          <a:lstStyle/>
          <a:p>
            <a:r>
              <a:rPr lang="cs-CZ" dirty="0"/>
              <a:t>ESP 8266</a:t>
            </a:r>
          </a:p>
        </p:txBody>
      </p:sp>
      <p:pic>
        <p:nvPicPr>
          <p:cNvPr id="1026" name="Picture 2" descr="Výsledek obrázku pro arduino boards esp">
            <a:extLst>
              <a:ext uri="{FF2B5EF4-FFF2-40B4-BE49-F238E27FC236}">
                <a16:creationId xmlns:a16="http://schemas.microsoft.com/office/drawing/2014/main" id="{01AC15B0-4440-4783-92B3-64A9CA193DE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40981" y="2496789"/>
            <a:ext cx="4231035" cy="42310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ýsledek obrázku pro arduino boards esp">
            <a:extLst>
              <a:ext uri="{FF2B5EF4-FFF2-40B4-BE49-F238E27FC236}">
                <a16:creationId xmlns:a16="http://schemas.microsoft.com/office/drawing/2014/main" id="{46363229-565D-4EF0-B952-4F1F408E0E3A}"/>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854544" y="2496789"/>
            <a:ext cx="5476150" cy="423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61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Co je to </a:t>
            </a:r>
            <a:r>
              <a:rPr lang="cs-CZ" dirty="0" err="1"/>
              <a:t>shield</a:t>
            </a:r>
            <a:r>
              <a:rPr lang="cs-CZ" dirty="0"/>
              <a:t>?</a:t>
            </a:r>
          </a:p>
        </p:txBody>
      </p:sp>
      <p:pic>
        <p:nvPicPr>
          <p:cNvPr id="5" name="Obrázek 4"/>
          <p:cNvPicPr>
            <a:picLocks noChangeAspect="1"/>
          </p:cNvPicPr>
          <p:nvPr/>
        </p:nvPicPr>
        <p:blipFill>
          <a:blip r:embed="rId3"/>
          <a:stretch>
            <a:fillRect/>
          </a:stretch>
        </p:blipFill>
        <p:spPr>
          <a:xfrm>
            <a:off x="1597025" y="2129744"/>
            <a:ext cx="9905999" cy="3547178"/>
          </a:xfrm>
          <a:prstGeom prst="rect">
            <a:avLst/>
          </a:prstGeom>
        </p:spPr>
      </p:pic>
    </p:spTree>
    <p:extLst>
      <p:ext uri="{BB962C8B-B14F-4D97-AF65-F5344CB8AC3E}">
        <p14:creationId xmlns:p14="http://schemas.microsoft.com/office/powerpoint/2010/main" val="403408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141413" y="0"/>
            <a:ext cx="9905998" cy="1478570"/>
          </a:xfrm>
        </p:spPr>
        <p:txBody>
          <a:bodyPr/>
          <a:lstStyle/>
          <a:p>
            <a:r>
              <a:rPr lang="cs-CZ" dirty="0" err="1"/>
              <a:t>Arduino</a:t>
            </a:r>
            <a:r>
              <a:rPr lang="cs-CZ" dirty="0"/>
              <a:t> IDE</a:t>
            </a:r>
          </a:p>
        </p:txBody>
      </p:sp>
      <p:pic>
        <p:nvPicPr>
          <p:cNvPr id="6" name="Obrázek 5"/>
          <p:cNvPicPr>
            <a:picLocks noChangeAspect="1"/>
          </p:cNvPicPr>
          <p:nvPr/>
        </p:nvPicPr>
        <p:blipFill>
          <a:blip r:embed="rId3"/>
          <a:stretch>
            <a:fillRect/>
          </a:stretch>
        </p:blipFill>
        <p:spPr>
          <a:xfrm>
            <a:off x="2472120" y="1201784"/>
            <a:ext cx="7244584" cy="5187149"/>
          </a:xfrm>
          <a:prstGeom prst="rect">
            <a:avLst/>
          </a:prstGeom>
        </p:spPr>
      </p:pic>
    </p:spTree>
    <p:extLst>
      <p:ext uri="{BB962C8B-B14F-4D97-AF65-F5344CB8AC3E}">
        <p14:creationId xmlns:p14="http://schemas.microsoft.com/office/powerpoint/2010/main" val="128828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141413" y="0"/>
            <a:ext cx="9905998" cy="1478570"/>
          </a:xfrm>
        </p:spPr>
        <p:txBody>
          <a:bodyPr/>
          <a:lstStyle/>
          <a:p>
            <a:r>
              <a:rPr lang="cs-CZ" dirty="0" err="1"/>
              <a:t>Arduino</a:t>
            </a:r>
            <a:r>
              <a:rPr lang="cs-CZ" dirty="0"/>
              <a:t> IDE</a:t>
            </a:r>
          </a:p>
        </p:txBody>
      </p:sp>
      <p:pic>
        <p:nvPicPr>
          <p:cNvPr id="3" name="Obrázek 2"/>
          <p:cNvPicPr>
            <a:picLocks noChangeAspect="1"/>
          </p:cNvPicPr>
          <p:nvPr/>
        </p:nvPicPr>
        <p:blipFill>
          <a:blip r:embed="rId3"/>
          <a:stretch>
            <a:fillRect/>
          </a:stretch>
        </p:blipFill>
        <p:spPr>
          <a:xfrm>
            <a:off x="938212" y="2852737"/>
            <a:ext cx="10315575" cy="1152525"/>
          </a:xfrm>
          <a:prstGeom prst="rect">
            <a:avLst/>
          </a:prstGeom>
        </p:spPr>
      </p:pic>
      <p:sp>
        <p:nvSpPr>
          <p:cNvPr id="4" name="TextovéPole 3"/>
          <p:cNvSpPr txBox="1"/>
          <p:nvPr/>
        </p:nvSpPr>
        <p:spPr>
          <a:xfrm>
            <a:off x="938212" y="2483405"/>
            <a:ext cx="330540" cy="369332"/>
          </a:xfrm>
          <a:prstGeom prst="rect">
            <a:avLst/>
          </a:prstGeom>
          <a:noFill/>
        </p:spPr>
        <p:txBody>
          <a:bodyPr wrap="none" rtlCol="0">
            <a:spAutoFit/>
          </a:bodyPr>
          <a:lstStyle/>
          <a:p>
            <a:r>
              <a:rPr lang="cs-CZ" dirty="0"/>
              <a:t>1</a:t>
            </a:r>
          </a:p>
        </p:txBody>
      </p:sp>
      <p:sp>
        <p:nvSpPr>
          <p:cNvPr id="5" name="TextovéPole 4"/>
          <p:cNvSpPr txBox="1"/>
          <p:nvPr/>
        </p:nvSpPr>
        <p:spPr>
          <a:xfrm>
            <a:off x="1204016" y="2483405"/>
            <a:ext cx="330540" cy="369332"/>
          </a:xfrm>
          <a:prstGeom prst="rect">
            <a:avLst/>
          </a:prstGeom>
          <a:noFill/>
        </p:spPr>
        <p:txBody>
          <a:bodyPr wrap="none" rtlCol="0">
            <a:spAutoFit/>
          </a:bodyPr>
          <a:lstStyle/>
          <a:p>
            <a:r>
              <a:rPr lang="cs-CZ" dirty="0"/>
              <a:t>2</a:t>
            </a:r>
          </a:p>
        </p:txBody>
      </p:sp>
      <p:sp>
        <p:nvSpPr>
          <p:cNvPr id="7" name="TextovéPole 6"/>
          <p:cNvSpPr txBox="1"/>
          <p:nvPr/>
        </p:nvSpPr>
        <p:spPr>
          <a:xfrm>
            <a:off x="1534556" y="2483405"/>
            <a:ext cx="330540" cy="369332"/>
          </a:xfrm>
          <a:prstGeom prst="rect">
            <a:avLst/>
          </a:prstGeom>
          <a:noFill/>
        </p:spPr>
        <p:txBody>
          <a:bodyPr wrap="none" rtlCol="0">
            <a:spAutoFit/>
          </a:bodyPr>
          <a:lstStyle/>
          <a:p>
            <a:r>
              <a:rPr lang="cs-CZ" dirty="0"/>
              <a:t>3</a:t>
            </a:r>
          </a:p>
        </p:txBody>
      </p:sp>
      <p:sp>
        <p:nvSpPr>
          <p:cNvPr id="8" name="TextovéPole 7"/>
          <p:cNvSpPr txBox="1"/>
          <p:nvPr/>
        </p:nvSpPr>
        <p:spPr>
          <a:xfrm>
            <a:off x="1800360" y="2483405"/>
            <a:ext cx="330540" cy="369332"/>
          </a:xfrm>
          <a:prstGeom prst="rect">
            <a:avLst/>
          </a:prstGeom>
          <a:noFill/>
        </p:spPr>
        <p:txBody>
          <a:bodyPr wrap="none" rtlCol="0">
            <a:spAutoFit/>
          </a:bodyPr>
          <a:lstStyle/>
          <a:p>
            <a:r>
              <a:rPr lang="cs-CZ" dirty="0"/>
              <a:t>4</a:t>
            </a:r>
          </a:p>
        </p:txBody>
      </p:sp>
      <p:sp>
        <p:nvSpPr>
          <p:cNvPr id="9" name="TextovéPole 8"/>
          <p:cNvSpPr txBox="1"/>
          <p:nvPr/>
        </p:nvSpPr>
        <p:spPr>
          <a:xfrm>
            <a:off x="2066164" y="2483405"/>
            <a:ext cx="330540" cy="369332"/>
          </a:xfrm>
          <a:prstGeom prst="rect">
            <a:avLst/>
          </a:prstGeom>
          <a:noFill/>
        </p:spPr>
        <p:txBody>
          <a:bodyPr wrap="none" rtlCol="0">
            <a:spAutoFit/>
          </a:bodyPr>
          <a:lstStyle/>
          <a:p>
            <a:r>
              <a:rPr lang="cs-CZ" dirty="0"/>
              <a:t>5</a:t>
            </a:r>
          </a:p>
        </p:txBody>
      </p:sp>
      <p:sp>
        <p:nvSpPr>
          <p:cNvPr id="10" name="TextovéPole 9"/>
          <p:cNvSpPr txBox="1"/>
          <p:nvPr/>
        </p:nvSpPr>
        <p:spPr>
          <a:xfrm>
            <a:off x="10799821" y="2483405"/>
            <a:ext cx="330540" cy="369332"/>
          </a:xfrm>
          <a:prstGeom prst="rect">
            <a:avLst/>
          </a:prstGeom>
          <a:noFill/>
        </p:spPr>
        <p:txBody>
          <a:bodyPr wrap="none" rtlCol="0">
            <a:spAutoFit/>
          </a:bodyPr>
          <a:lstStyle/>
          <a:p>
            <a:r>
              <a:rPr lang="cs-CZ" dirty="0"/>
              <a:t>6</a:t>
            </a:r>
          </a:p>
        </p:txBody>
      </p:sp>
      <p:sp>
        <p:nvSpPr>
          <p:cNvPr id="11" name="TextovéPole 10"/>
          <p:cNvSpPr txBox="1"/>
          <p:nvPr/>
        </p:nvSpPr>
        <p:spPr>
          <a:xfrm>
            <a:off x="1268752" y="4102967"/>
            <a:ext cx="330540" cy="369332"/>
          </a:xfrm>
          <a:prstGeom prst="rect">
            <a:avLst/>
          </a:prstGeom>
          <a:noFill/>
        </p:spPr>
        <p:txBody>
          <a:bodyPr wrap="none" rtlCol="0">
            <a:spAutoFit/>
          </a:bodyPr>
          <a:lstStyle/>
          <a:p>
            <a:r>
              <a:rPr lang="cs-CZ" dirty="0"/>
              <a:t>7</a:t>
            </a:r>
          </a:p>
        </p:txBody>
      </p:sp>
    </p:spTree>
    <p:extLst>
      <p:ext uri="{BB962C8B-B14F-4D97-AF65-F5344CB8AC3E}">
        <p14:creationId xmlns:p14="http://schemas.microsoft.com/office/powerpoint/2010/main" val="115568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141413" y="0"/>
            <a:ext cx="9905998" cy="1478570"/>
          </a:xfrm>
        </p:spPr>
        <p:txBody>
          <a:bodyPr/>
          <a:lstStyle/>
          <a:p>
            <a:r>
              <a:rPr lang="cs-CZ" dirty="0" err="1"/>
              <a:t>Arduino</a:t>
            </a:r>
            <a:r>
              <a:rPr lang="cs-CZ" dirty="0"/>
              <a:t> IDE</a:t>
            </a:r>
          </a:p>
        </p:txBody>
      </p:sp>
      <p:pic>
        <p:nvPicPr>
          <p:cNvPr id="12" name="Obrázek 11"/>
          <p:cNvPicPr>
            <a:picLocks noChangeAspect="1"/>
          </p:cNvPicPr>
          <p:nvPr/>
        </p:nvPicPr>
        <p:blipFill>
          <a:blip r:embed="rId3"/>
          <a:stretch>
            <a:fillRect/>
          </a:stretch>
        </p:blipFill>
        <p:spPr>
          <a:xfrm>
            <a:off x="952500" y="2733675"/>
            <a:ext cx="10287000" cy="1390650"/>
          </a:xfrm>
          <a:prstGeom prst="rect">
            <a:avLst/>
          </a:prstGeom>
        </p:spPr>
      </p:pic>
      <p:sp>
        <p:nvSpPr>
          <p:cNvPr id="13" name="TextovéPole 12"/>
          <p:cNvSpPr txBox="1"/>
          <p:nvPr/>
        </p:nvSpPr>
        <p:spPr>
          <a:xfrm>
            <a:off x="1141413" y="3429000"/>
            <a:ext cx="330540" cy="369332"/>
          </a:xfrm>
          <a:prstGeom prst="rect">
            <a:avLst/>
          </a:prstGeom>
          <a:noFill/>
        </p:spPr>
        <p:txBody>
          <a:bodyPr wrap="none" rtlCol="0">
            <a:spAutoFit/>
          </a:bodyPr>
          <a:lstStyle/>
          <a:p>
            <a:r>
              <a:rPr lang="cs-CZ" dirty="0"/>
              <a:t>1</a:t>
            </a:r>
          </a:p>
        </p:txBody>
      </p:sp>
      <p:sp>
        <p:nvSpPr>
          <p:cNvPr id="14" name="TextovéPole 13"/>
          <p:cNvSpPr txBox="1"/>
          <p:nvPr/>
        </p:nvSpPr>
        <p:spPr>
          <a:xfrm>
            <a:off x="952500" y="4173156"/>
            <a:ext cx="330540" cy="369332"/>
          </a:xfrm>
          <a:prstGeom prst="rect">
            <a:avLst/>
          </a:prstGeom>
          <a:noFill/>
        </p:spPr>
        <p:txBody>
          <a:bodyPr wrap="none" rtlCol="0">
            <a:spAutoFit/>
          </a:bodyPr>
          <a:lstStyle/>
          <a:p>
            <a:r>
              <a:rPr lang="cs-CZ" dirty="0"/>
              <a:t>2</a:t>
            </a:r>
          </a:p>
        </p:txBody>
      </p:sp>
      <p:sp>
        <p:nvSpPr>
          <p:cNvPr id="15" name="TextovéPole 14"/>
          <p:cNvSpPr txBox="1"/>
          <p:nvPr/>
        </p:nvSpPr>
        <p:spPr>
          <a:xfrm>
            <a:off x="10716871" y="4180142"/>
            <a:ext cx="330540" cy="369332"/>
          </a:xfrm>
          <a:prstGeom prst="rect">
            <a:avLst/>
          </a:prstGeom>
          <a:noFill/>
        </p:spPr>
        <p:txBody>
          <a:bodyPr wrap="none" rtlCol="0">
            <a:spAutoFit/>
          </a:bodyPr>
          <a:lstStyle/>
          <a:p>
            <a:r>
              <a:rPr lang="cs-CZ" dirty="0"/>
              <a:t>3</a:t>
            </a:r>
          </a:p>
        </p:txBody>
      </p:sp>
      <p:pic>
        <p:nvPicPr>
          <p:cNvPr id="3" name="Obrázek 2">
            <a:extLst>
              <a:ext uri="{FF2B5EF4-FFF2-40B4-BE49-F238E27FC236}">
                <a16:creationId xmlns:a16="http://schemas.microsoft.com/office/drawing/2014/main" id="{71A1F4B9-9F40-4897-92B0-39C707BB859F}"/>
              </a:ext>
            </a:extLst>
          </p:cNvPr>
          <p:cNvPicPr>
            <a:picLocks noChangeAspect="1"/>
          </p:cNvPicPr>
          <p:nvPr/>
        </p:nvPicPr>
        <p:blipFill>
          <a:blip r:embed="rId4"/>
          <a:stretch>
            <a:fillRect/>
          </a:stretch>
        </p:blipFill>
        <p:spPr>
          <a:xfrm>
            <a:off x="3522662" y="4357822"/>
            <a:ext cx="5143500" cy="1171575"/>
          </a:xfrm>
          <a:prstGeom prst="rect">
            <a:avLst/>
          </a:prstGeom>
        </p:spPr>
      </p:pic>
    </p:spTree>
    <p:extLst>
      <p:ext uri="{BB962C8B-B14F-4D97-AF65-F5344CB8AC3E}">
        <p14:creationId xmlns:p14="http://schemas.microsoft.com/office/powerpoint/2010/main" val="4984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141413" y="0"/>
            <a:ext cx="9905998" cy="1478570"/>
          </a:xfrm>
        </p:spPr>
        <p:txBody>
          <a:bodyPr/>
          <a:lstStyle/>
          <a:p>
            <a:r>
              <a:rPr lang="cs-CZ" dirty="0" err="1"/>
              <a:t>Arduino</a:t>
            </a:r>
            <a:r>
              <a:rPr lang="cs-CZ" dirty="0"/>
              <a:t> IDE</a:t>
            </a:r>
          </a:p>
        </p:txBody>
      </p:sp>
      <p:pic>
        <p:nvPicPr>
          <p:cNvPr id="4" name="Obrázek 3"/>
          <p:cNvPicPr>
            <a:picLocks noChangeAspect="1"/>
          </p:cNvPicPr>
          <p:nvPr/>
        </p:nvPicPr>
        <p:blipFill>
          <a:blip r:embed="rId3"/>
          <a:stretch>
            <a:fillRect/>
          </a:stretch>
        </p:blipFill>
        <p:spPr>
          <a:xfrm>
            <a:off x="3162989" y="967150"/>
            <a:ext cx="5862845" cy="5643200"/>
          </a:xfrm>
          <a:prstGeom prst="rect">
            <a:avLst/>
          </a:prstGeom>
        </p:spPr>
      </p:pic>
      <p:sp>
        <p:nvSpPr>
          <p:cNvPr id="6" name="Obdélník 5"/>
          <p:cNvSpPr/>
          <p:nvPr/>
        </p:nvSpPr>
        <p:spPr>
          <a:xfrm>
            <a:off x="3162988" y="1245704"/>
            <a:ext cx="5862845" cy="30675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Obdélník 6"/>
          <p:cNvSpPr/>
          <p:nvPr/>
        </p:nvSpPr>
        <p:spPr>
          <a:xfrm>
            <a:off x="3162988" y="4546121"/>
            <a:ext cx="5862845" cy="75912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6" name="Obdélník 15"/>
          <p:cNvSpPr/>
          <p:nvPr/>
        </p:nvSpPr>
        <p:spPr>
          <a:xfrm>
            <a:off x="3162988" y="5431766"/>
            <a:ext cx="5862845" cy="100353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46891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141413" y="0"/>
            <a:ext cx="9905998" cy="1478570"/>
          </a:xfrm>
        </p:spPr>
        <p:txBody>
          <a:bodyPr/>
          <a:lstStyle/>
          <a:p>
            <a:r>
              <a:rPr lang="cs-CZ" dirty="0"/>
              <a:t>Alternativy Arduino IDE </a:t>
            </a:r>
          </a:p>
        </p:txBody>
      </p:sp>
      <p:pic>
        <p:nvPicPr>
          <p:cNvPr id="3" name="Obrázek 2">
            <a:extLst>
              <a:ext uri="{FF2B5EF4-FFF2-40B4-BE49-F238E27FC236}">
                <a16:creationId xmlns:a16="http://schemas.microsoft.com/office/drawing/2014/main" id="{F97B65A4-E000-484F-A839-06FB86A6DEC0}"/>
              </a:ext>
            </a:extLst>
          </p:cNvPr>
          <p:cNvPicPr>
            <a:picLocks noChangeAspect="1"/>
          </p:cNvPicPr>
          <p:nvPr/>
        </p:nvPicPr>
        <p:blipFill>
          <a:blip r:embed="rId3"/>
          <a:stretch>
            <a:fillRect/>
          </a:stretch>
        </p:blipFill>
        <p:spPr>
          <a:xfrm>
            <a:off x="1828800" y="2088386"/>
            <a:ext cx="3048000" cy="828675"/>
          </a:xfrm>
          <a:prstGeom prst="rect">
            <a:avLst/>
          </a:prstGeom>
        </p:spPr>
      </p:pic>
      <p:pic>
        <p:nvPicPr>
          <p:cNvPr id="4" name="Obrázek 3">
            <a:extLst>
              <a:ext uri="{FF2B5EF4-FFF2-40B4-BE49-F238E27FC236}">
                <a16:creationId xmlns:a16="http://schemas.microsoft.com/office/drawing/2014/main" id="{716CE4BF-6B78-4B80-A0AE-C484D4B95308}"/>
              </a:ext>
            </a:extLst>
          </p:cNvPr>
          <p:cNvPicPr>
            <a:picLocks noChangeAspect="1"/>
          </p:cNvPicPr>
          <p:nvPr/>
        </p:nvPicPr>
        <p:blipFill>
          <a:blip r:embed="rId4"/>
          <a:stretch>
            <a:fillRect/>
          </a:stretch>
        </p:blipFill>
        <p:spPr>
          <a:xfrm>
            <a:off x="6673437" y="1750248"/>
            <a:ext cx="3429000" cy="1504950"/>
          </a:xfrm>
          <a:prstGeom prst="rect">
            <a:avLst/>
          </a:prstGeom>
        </p:spPr>
      </p:pic>
      <p:pic>
        <p:nvPicPr>
          <p:cNvPr id="5" name="Obrázek 4">
            <a:extLst>
              <a:ext uri="{FF2B5EF4-FFF2-40B4-BE49-F238E27FC236}">
                <a16:creationId xmlns:a16="http://schemas.microsoft.com/office/drawing/2014/main" id="{014820AC-1E21-4BE9-993D-3B8B4B3B2585}"/>
              </a:ext>
            </a:extLst>
          </p:cNvPr>
          <p:cNvPicPr>
            <a:picLocks noChangeAspect="1"/>
          </p:cNvPicPr>
          <p:nvPr/>
        </p:nvPicPr>
        <p:blipFill>
          <a:blip r:embed="rId5"/>
          <a:stretch>
            <a:fillRect/>
          </a:stretch>
        </p:blipFill>
        <p:spPr>
          <a:xfrm>
            <a:off x="4498974" y="3865014"/>
            <a:ext cx="3190875" cy="2847975"/>
          </a:xfrm>
          <a:prstGeom prst="rect">
            <a:avLst/>
          </a:prstGeom>
        </p:spPr>
      </p:pic>
    </p:spTree>
    <p:extLst>
      <p:ext uri="{BB962C8B-B14F-4D97-AF65-F5344CB8AC3E}">
        <p14:creationId xmlns:p14="http://schemas.microsoft.com/office/powerpoint/2010/main" val="2859126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141413" y="0"/>
            <a:ext cx="9905998" cy="1478570"/>
          </a:xfrm>
        </p:spPr>
        <p:txBody>
          <a:bodyPr/>
          <a:lstStyle/>
          <a:p>
            <a:r>
              <a:rPr lang="cs-CZ" dirty="0"/>
              <a:t>Jak pracovat s </a:t>
            </a:r>
            <a:r>
              <a:rPr lang="cs-CZ" dirty="0" err="1"/>
              <a:t>Arduino</a:t>
            </a:r>
            <a:r>
              <a:rPr lang="cs-CZ" dirty="0"/>
              <a:t> IDE?</a:t>
            </a:r>
          </a:p>
        </p:txBody>
      </p:sp>
      <p:pic>
        <p:nvPicPr>
          <p:cNvPr id="3" name="Obrázek 2"/>
          <p:cNvPicPr>
            <a:picLocks noChangeAspect="1"/>
          </p:cNvPicPr>
          <p:nvPr/>
        </p:nvPicPr>
        <p:blipFill>
          <a:blip r:embed="rId3"/>
          <a:stretch>
            <a:fillRect/>
          </a:stretch>
        </p:blipFill>
        <p:spPr>
          <a:xfrm>
            <a:off x="3011405" y="1307870"/>
            <a:ext cx="6166013" cy="5149490"/>
          </a:xfrm>
          <a:prstGeom prst="rect">
            <a:avLst/>
          </a:prstGeom>
        </p:spPr>
      </p:pic>
      <p:sp>
        <p:nvSpPr>
          <p:cNvPr id="5" name="TextovéPole 4"/>
          <p:cNvSpPr txBox="1"/>
          <p:nvPr/>
        </p:nvSpPr>
        <p:spPr>
          <a:xfrm>
            <a:off x="9260958" y="5811029"/>
            <a:ext cx="1965603" cy="646331"/>
          </a:xfrm>
          <a:prstGeom prst="rect">
            <a:avLst/>
          </a:prstGeom>
          <a:noFill/>
        </p:spPr>
        <p:txBody>
          <a:bodyPr wrap="none" rtlCol="0">
            <a:spAutoFit/>
          </a:bodyPr>
          <a:lstStyle/>
          <a:p>
            <a:r>
              <a:rPr lang="cs-CZ" dirty="0"/>
              <a:t>Zdroj:</a:t>
            </a:r>
          </a:p>
          <a:p>
            <a:r>
              <a:rPr lang="cs-CZ" dirty="0"/>
              <a:t>www.arduino.cc</a:t>
            </a:r>
          </a:p>
        </p:txBody>
      </p:sp>
    </p:spTree>
    <p:extLst>
      <p:ext uri="{BB962C8B-B14F-4D97-AF65-F5344CB8AC3E}">
        <p14:creationId xmlns:p14="http://schemas.microsoft.com/office/powerpoint/2010/main" val="164894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141413" y="618518"/>
            <a:ext cx="9905998" cy="763715"/>
          </a:xfrm>
        </p:spPr>
        <p:txBody>
          <a:bodyPr/>
          <a:lstStyle/>
          <a:p>
            <a:r>
              <a:rPr lang="cs-CZ" dirty="0"/>
              <a:t>Jak pracovat s </a:t>
            </a:r>
            <a:r>
              <a:rPr lang="cs-CZ" dirty="0" err="1"/>
              <a:t>Arduino</a:t>
            </a:r>
            <a:r>
              <a:rPr lang="cs-CZ" dirty="0"/>
              <a:t> IDE?</a:t>
            </a:r>
          </a:p>
        </p:txBody>
      </p:sp>
      <p:sp>
        <p:nvSpPr>
          <p:cNvPr id="3" name="Zástupný symbol pro obsah 2"/>
          <p:cNvSpPr>
            <a:spLocks noGrp="1"/>
          </p:cNvSpPr>
          <p:nvPr>
            <p:ph idx="1"/>
          </p:nvPr>
        </p:nvSpPr>
        <p:spPr>
          <a:xfrm>
            <a:off x="1141412" y="1382233"/>
            <a:ext cx="9905999" cy="1286539"/>
          </a:xfrm>
        </p:spPr>
        <p:txBody>
          <a:bodyPr>
            <a:normAutofit/>
          </a:bodyPr>
          <a:lstStyle/>
          <a:p>
            <a:pPr marL="0" indent="0">
              <a:buNone/>
            </a:pPr>
            <a:r>
              <a:rPr lang="cs-CZ" dirty="0"/>
              <a:t>Manažer knihoven</a:t>
            </a:r>
          </a:p>
          <a:p>
            <a:r>
              <a:rPr lang="cs-CZ" dirty="0"/>
              <a:t>Projekt -&gt; Přidat knihovnu -&gt; Spravovat knihovny</a:t>
            </a:r>
          </a:p>
        </p:txBody>
      </p:sp>
      <p:pic>
        <p:nvPicPr>
          <p:cNvPr id="4" name="Obrázek 3"/>
          <p:cNvPicPr>
            <a:picLocks noChangeAspect="1"/>
          </p:cNvPicPr>
          <p:nvPr/>
        </p:nvPicPr>
        <p:blipFill>
          <a:blip r:embed="rId3"/>
          <a:stretch>
            <a:fillRect/>
          </a:stretch>
        </p:blipFill>
        <p:spPr>
          <a:xfrm>
            <a:off x="2700557" y="2573079"/>
            <a:ext cx="6787707" cy="3818085"/>
          </a:xfrm>
          <a:prstGeom prst="rect">
            <a:avLst/>
          </a:prstGeom>
        </p:spPr>
      </p:pic>
    </p:spTree>
    <p:extLst>
      <p:ext uri="{BB962C8B-B14F-4D97-AF65-F5344CB8AC3E}">
        <p14:creationId xmlns:p14="http://schemas.microsoft.com/office/powerpoint/2010/main" val="34339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141413" y="618518"/>
            <a:ext cx="9905998" cy="763715"/>
          </a:xfrm>
        </p:spPr>
        <p:txBody>
          <a:bodyPr/>
          <a:lstStyle/>
          <a:p>
            <a:r>
              <a:rPr lang="cs-CZ" dirty="0"/>
              <a:t>Jak pracovat s </a:t>
            </a:r>
            <a:r>
              <a:rPr lang="cs-CZ" dirty="0" err="1"/>
              <a:t>Arduino</a:t>
            </a:r>
            <a:r>
              <a:rPr lang="cs-CZ" dirty="0"/>
              <a:t> IDE?</a:t>
            </a:r>
          </a:p>
        </p:txBody>
      </p:sp>
      <p:sp>
        <p:nvSpPr>
          <p:cNvPr id="3" name="Zástupný symbol pro obsah 2"/>
          <p:cNvSpPr>
            <a:spLocks noGrp="1"/>
          </p:cNvSpPr>
          <p:nvPr>
            <p:ph idx="1"/>
          </p:nvPr>
        </p:nvSpPr>
        <p:spPr>
          <a:xfrm>
            <a:off x="1141412" y="1382233"/>
            <a:ext cx="9905999" cy="1286539"/>
          </a:xfrm>
        </p:spPr>
        <p:txBody>
          <a:bodyPr>
            <a:normAutofit/>
          </a:bodyPr>
          <a:lstStyle/>
          <a:p>
            <a:pPr marL="0" indent="0">
              <a:buNone/>
            </a:pPr>
            <a:r>
              <a:rPr lang="cs-CZ" dirty="0"/>
              <a:t>Manažer desek</a:t>
            </a:r>
          </a:p>
          <a:p>
            <a:r>
              <a:rPr lang="cs-CZ" dirty="0"/>
              <a:t>Nástroje -&gt; Vývojová deska: ““ -&gt; Manažér desek</a:t>
            </a:r>
          </a:p>
        </p:txBody>
      </p:sp>
      <p:pic>
        <p:nvPicPr>
          <p:cNvPr id="5" name="Obrázek 4"/>
          <p:cNvPicPr>
            <a:picLocks noChangeAspect="1"/>
          </p:cNvPicPr>
          <p:nvPr/>
        </p:nvPicPr>
        <p:blipFill>
          <a:blip r:embed="rId3"/>
          <a:stretch>
            <a:fillRect/>
          </a:stretch>
        </p:blipFill>
        <p:spPr>
          <a:xfrm>
            <a:off x="2874019" y="2550995"/>
            <a:ext cx="6440783" cy="3678133"/>
          </a:xfrm>
          <a:prstGeom prst="rect">
            <a:avLst/>
          </a:prstGeom>
        </p:spPr>
      </p:pic>
    </p:spTree>
    <p:extLst>
      <p:ext uri="{BB962C8B-B14F-4D97-AF65-F5344CB8AC3E}">
        <p14:creationId xmlns:p14="http://schemas.microsoft.com/office/powerpoint/2010/main" val="41896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484310" y="2435430"/>
            <a:ext cx="10018713" cy="1752599"/>
          </a:xfrm>
        </p:spPr>
        <p:txBody>
          <a:bodyPr/>
          <a:lstStyle/>
          <a:p>
            <a:r>
              <a:rPr lang="cs-CZ" dirty="0"/>
              <a:t>Ukázky projektů</a:t>
            </a:r>
          </a:p>
        </p:txBody>
      </p:sp>
      <p:sp>
        <p:nvSpPr>
          <p:cNvPr id="6" name="Zástupný symbol pro číslo snímku 5"/>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531173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141413" y="618518"/>
            <a:ext cx="9905998" cy="763715"/>
          </a:xfrm>
        </p:spPr>
        <p:txBody>
          <a:bodyPr/>
          <a:lstStyle/>
          <a:p>
            <a:r>
              <a:rPr lang="cs-CZ" dirty="0"/>
              <a:t>Jak pracovat s </a:t>
            </a:r>
            <a:r>
              <a:rPr lang="cs-CZ" dirty="0" err="1"/>
              <a:t>Arduino</a:t>
            </a:r>
            <a:r>
              <a:rPr lang="cs-CZ" dirty="0"/>
              <a:t> IDE?</a:t>
            </a:r>
          </a:p>
        </p:txBody>
      </p:sp>
      <p:sp>
        <p:nvSpPr>
          <p:cNvPr id="3" name="Zástupný symbol pro obsah 2"/>
          <p:cNvSpPr>
            <a:spLocks noGrp="1"/>
          </p:cNvSpPr>
          <p:nvPr>
            <p:ph idx="1"/>
          </p:nvPr>
        </p:nvSpPr>
        <p:spPr>
          <a:xfrm>
            <a:off x="1141412" y="1382233"/>
            <a:ext cx="9905999" cy="1286539"/>
          </a:xfrm>
        </p:spPr>
        <p:txBody>
          <a:bodyPr>
            <a:normAutofit/>
          </a:bodyPr>
          <a:lstStyle/>
          <a:p>
            <a:pPr marL="0" indent="0">
              <a:buNone/>
            </a:pPr>
            <a:r>
              <a:rPr lang="cs-CZ" dirty="0"/>
              <a:t>Vlastnosti IDE</a:t>
            </a:r>
          </a:p>
          <a:p>
            <a:r>
              <a:rPr lang="cs-CZ" dirty="0"/>
              <a:t>Soubor -&gt; Vlastnosti</a:t>
            </a:r>
          </a:p>
        </p:txBody>
      </p:sp>
      <p:pic>
        <p:nvPicPr>
          <p:cNvPr id="4" name="Obrázek 3"/>
          <p:cNvPicPr>
            <a:picLocks noChangeAspect="1"/>
          </p:cNvPicPr>
          <p:nvPr/>
        </p:nvPicPr>
        <p:blipFill>
          <a:blip r:embed="rId3"/>
          <a:stretch>
            <a:fillRect/>
          </a:stretch>
        </p:blipFill>
        <p:spPr>
          <a:xfrm>
            <a:off x="3897680" y="2431427"/>
            <a:ext cx="4393462" cy="4224000"/>
          </a:xfrm>
          <a:prstGeom prst="rect">
            <a:avLst/>
          </a:prstGeom>
        </p:spPr>
      </p:pic>
      <p:sp>
        <p:nvSpPr>
          <p:cNvPr id="6" name="Obdélník 5"/>
          <p:cNvSpPr/>
          <p:nvPr/>
        </p:nvSpPr>
        <p:spPr>
          <a:xfrm>
            <a:off x="3897680" y="2796363"/>
            <a:ext cx="4393462" cy="37213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Obdélník 6"/>
          <p:cNvSpPr/>
          <p:nvPr/>
        </p:nvSpPr>
        <p:spPr>
          <a:xfrm>
            <a:off x="3897680" y="3937591"/>
            <a:ext cx="4393462" cy="117666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p:cNvSpPr/>
          <p:nvPr/>
        </p:nvSpPr>
        <p:spPr>
          <a:xfrm>
            <a:off x="3897680" y="5114260"/>
            <a:ext cx="4393462" cy="17012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2682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Arduino Workshop 1</a:t>
            </a:r>
          </a:p>
        </p:txBody>
      </p:sp>
      <p:sp>
        <p:nvSpPr>
          <p:cNvPr id="3" name="Zástupný symbol pro obsah 2"/>
          <p:cNvSpPr>
            <a:spLocks noGrp="1"/>
          </p:cNvSpPr>
          <p:nvPr>
            <p:ph idx="1"/>
          </p:nvPr>
        </p:nvSpPr>
        <p:spPr/>
        <p:txBody>
          <a:bodyPr/>
          <a:lstStyle/>
          <a:p>
            <a:r>
              <a:rPr lang="cs-CZ" dirty="0"/>
              <a:t>Co je to Arduino?</a:t>
            </a:r>
          </a:p>
          <a:p>
            <a:r>
              <a:rPr lang="cs-CZ" b="1" dirty="0"/>
              <a:t>Základní podmínky a cykly</a:t>
            </a:r>
          </a:p>
          <a:p>
            <a:r>
              <a:rPr lang="cs-CZ" dirty="0"/>
              <a:t>Vývojové diagramy</a:t>
            </a:r>
          </a:p>
          <a:p>
            <a:r>
              <a:rPr lang="cs-CZ" dirty="0"/>
              <a:t>První program </a:t>
            </a:r>
            <a:r>
              <a:rPr lang="mr-IN" dirty="0"/>
              <a:t>–</a:t>
            </a:r>
            <a:r>
              <a:rPr lang="cs-CZ" dirty="0"/>
              <a:t> blikání LED diody</a:t>
            </a:r>
          </a:p>
          <a:p>
            <a:r>
              <a:rPr lang="cs-CZ" dirty="0"/>
              <a:t>Tlačítko</a:t>
            </a:r>
          </a:p>
          <a:p>
            <a:r>
              <a:rPr lang="cs-CZ" dirty="0"/>
              <a:t>Potenciometr</a:t>
            </a:r>
          </a:p>
        </p:txBody>
      </p:sp>
      <p:sp>
        <p:nvSpPr>
          <p:cNvPr id="6" name="Zástupný symbol pro číslo snímku 5"/>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9154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Základní podmínky a cykly</a:t>
            </a:r>
          </a:p>
        </p:txBody>
      </p:sp>
      <p:sp>
        <p:nvSpPr>
          <p:cNvPr id="3" name="Zástupný symbol pro obsah 2"/>
          <p:cNvSpPr>
            <a:spLocks noGrp="1"/>
          </p:cNvSpPr>
          <p:nvPr>
            <p:ph idx="1"/>
          </p:nvPr>
        </p:nvSpPr>
        <p:spPr/>
        <p:txBody>
          <a:bodyPr/>
          <a:lstStyle/>
          <a:p>
            <a:r>
              <a:rPr lang="cs-CZ" dirty="0" err="1"/>
              <a:t>If</a:t>
            </a:r>
            <a:endParaRPr lang="cs-CZ" dirty="0"/>
          </a:p>
          <a:p>
            <a:r>
              <a:rPr lang="cs-CZ" dirty="0" err="1"/>
              <a:t>For</a:t>
            </a:r>
            <a:endParaRPr lang="cs-CZ" dirty="0"/>
          </a:p>
          <a:p>
            <a:r>
              <a:rPr lang="cs-CZ" dirty="0" err="1"/>
              <a:t>While</a:t>
            </a:r>
            <a:endParaRPr lang="cs-CZ" dirty="0"/>
          </a:p>
          <a:p>
            <a:r>
              <a:rPr lang="cs-CZ" dirty="0" err="1"/>
              <a:t>Switch</a:t>
            </a:r>
            <a:endParaRPr lang="cs-CZ" dirty="0"/>
          </a:p>
        </p:txBody>
      </p:sp>
      <p:sp>
        <p:nvSpPr>
          <p:cNvPr id="4" name="Zástupný symbol pro číslo snímku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518399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If</a:t>
            </a:r>
            <a:endParaRPr lang="cs-CZ" dirty="0"/>
          </a:p>
        </p:txBody>
      </p:sp>
      <p:sp>
        <p:nvSpPr>
          <p:cNvPr id="3" name="Zástupný symbol pro obsah 2"/>
          <p:cNvSpPr>
            <a:spLocks noGrp="1"/>
          </p:cNvSpPr>
          <p:nvPr>
            <p:ph idx="1"/>
          </p:nvPr>
        </p:nvSpPr>
        <p:spPr/>
        <p:txBody>
          <a:bodyPr>
            <a:normAutofit fontScale="92500" lnSpcReduction="10000"/>
          </a:bodyPr>
          <a:lstStyle/>
          <a:p>
            <a:pPr marL="0" indent="0">
              <a:buNone/>
            </a:pPr>
            <a:r>
              <a:rPr lang="cs-CZ" dirty="0" err="1"/>
              <a:t>if</a:t>
            </a:r>
            <a:r>
              <a:rPr lang="cs-CZ" dirty="0"/>
              <a:t> (</a:t>
            </a:r>
            <a:r>
              <a:rPr lang="cs-CZ" dirty="0" err="1"/>
              <a:t>promenna</a:t>
            </a:r>
            <a:r>
              <a:rPr lang="cs-CZ" dirty="0"/>
              <a:t> &gt; 50) {</a:t>
            </a:r>
            <a:br>
              <a:rPr lang="cs-CZ" dirty="0"/>
            </a:br>
            <a:r>
              <a:rPr lang="cs-CZ" dirty="0"/>
              <a:t>	// proveď následující..</a:t>
            </a:r>
            <a:br>
              <a:rPr lang="cs-CZ" dirty="0"/>
            </a:br>
            <a:r>
              <a:rPr lang="cs-CZ" dirty="0"/>
              <a:t>}</a:t>
            </a:r>
          </a:p>
          <a:p>
            <a:pPr marL="0" indent="0">
              <a:buNone/>
            </a:pPr>
            <a:r>
              <a:rPr lang="cs-CZ" dirty="0"/>
              <a:t>Příklad s </a:t>
            </a:r>
            <a:r>
              <a:rPr lang="cs-CZ" dirty="0" err="1"/>
              <a:t>else</a:t>
            </a:r>
            <a:r>
              <a:rPr lang="cs-CZ" dirty="0"/>
              <a:t>:</a:t>
            </a:r>
          </a:p>
          <a:p>
            <a:pPr marL="0" indent="0">
              <a:buNone/>
            </a:pPr>
            <a:r>
              <a:rPr lang="cs-CZ" dirty="0" err="1"/>
              <a:t>if</a:t>
            </a:r>
            <a:r>
              <a:rPr lang="cs-CZ" dirty="0"/>
              <a:t> (</a:t>
            </a:r>
            <a:r>
              <a:rPr lang="cs-CZ" dirty="0" err="1"/>
              <a:t>promenna</a:t>
            </a:r>
            <a:r>
              <a:rPr lang="cs-CZ" dirty="0"/>
              <a:t> &lt; 500) {</a:t>
            </a:r>
            <a:br>
              <a:rPr lang="cs-CZ" dirty="0"/>
            </a:br>
            <a:r>
              <a:rPr lang="cs-CZ" dirty="0"/>
              <a:t>	// proveď příkazy A</a:t>
            </a:r>
            <a:br>
              <a:rPr lang="cs-CZ" dirty="0"/>
            </a:br>
            <a:r>
              <a:rPr lang="cs-CZ" dirty="0"/>
              <a:t>} </a:t>
            </a:r>
            <a:r>
              <a:rPr lang="cs-CZ" dirty="0" err="1"/>
              <a:t>else</a:t>
            </a:r>
            <a:r>
              <a:rPr lang="cs-CZ" dirty="0"/>
              <a:t> {</a:t>
            </a:r>
            <a:br>
              <a:rPr lang="cs-CZ" dirty="0"/>
            </a:br>
            <a:r>
              <a:rPr lang="cs-CZ" dirty="0"/>
              <a:t>	// proveď příkazy B</a:t>
            </a:r>
            <a:br>
              <a:rPr lang="cs-CZ" dirty="0"/>
            </a:br>
            <a:r>
              <a:rPr lang="cs-CZ" dirty="0"/>
              <a:t>}</a:t>
            </a:r>
          </a:p>
        </p:txBody>
      </p:sp>
      <p:sp>
        <p:nvSpPr>
          <p:cNvPr id="4" name="Zástupný symbol pro číslo snímku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2066273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For</a:t>
            </a:r>
            <a:endParaRPr lang="cs-CZ" dirty="0"/>
          </a:p>
        </p:txBody>
      </p:sp>
      <p:sp>
        <p:nvSpPr>
          <p:cNvPr id="3" name="Zástupný symbol pro obsah 2"/>
          <p:cNvSpPr>
            <a:spLocks noGrp="1"/>
          </p:cNvSpPr>
          <p:nvPr>
            <p:ph idx="1"/>
          </p:nvPr>
        </p:nvSpPr>
        <p:spPr/>
        <p:txBody>
          <a:bodyPr>
            <a:normAutofit lnSpcReduction="10000"/>
          </a:bodyPr>
          <a:lstStyle/>
          <a:p>
            <a:pPr marL="0" indent="0">
              <a:buNone/>
            </a:pPr>
            <a:r>
              <a:rPr lang="cs-CZ" dirty="0" err="1">
                <a:latin typeface="Corbel" charset="0"/>
                <a:ea typeface="Corbel" charset="0"/>
                <a:cs typeface="Corbel" charset="0"/>
              </a:rPr>
              <a:t>for</a:t>
            </a:r>
            <a:r>
              <a:rPr lang="cs-CZ" dirty="0">
                <a:latin typeface="Corbel" charset="0"/>
                <a:ea typeface="Corbel" charset="0"/>
                <a:cs typeface="Corbel" charset="0"/>
              </a:rPr>
              <a:t> (inicializace; podmínka; inkrement) {</a:t>
            </a:r>
            <a:br>
              <a:rPr lang="cs-CZ" dirty="0">
                <a:latin typeface="Corbel" charset="0"/>
                <a:ea typeface="Corbel" charset="0"/>
                <a:cs typeface="Corbel" charset="0"/>
              </a:rPr>
            </a:br>
            <a:r>
              <a:rPr lang="cs-CZ" dirty="0">
                <a:latin typeface="Corbel" charset="0"/>
                <a:ea typeface="Corbel" charset="0"/>
                <a:cs typeface="Corbel" charset="0"/>
              </a:rPr>
              <a:t>	// příkaz(</a:t>
            </a:r>
            <a:r>
              <a:rPr lang="cs-CZ" dirty="0" err="1">
                <a:latin typeface="Corbel" charset="0"/>
                <a:ea typeface="Corbel" charset="0"/>
                <a:cs typeface="Corbel" charset="0"/>
              </a:rPr>
              <a:t>y</a:t>
            </a:r>
            <a:r>
              <a:rPr lang="cs-CZ" dirty="0">
                <a:latin typeface="Corbel" charset="0"/>
                <a:ea typeface="Corbel" charset="0"/>
                <a:cs typeface="Corbel" charset="0"/>
              </a:rPr>
              <a:t>)</a:t>
            </a:r>
            <a:br>
              <a:rPr lang="cs-CZ" dirty="0">
                <a:latin typeface="Corbel" charset="0"/>
                <a:ea typeface="Corbel" charset="0"/>
                <a:cs typeface="Corbel" charset="0"/>
              </a:rPr>
            </a:br>
            <a:r>
              <a:rPr lang="cs-CZ" dirty="0">
                <a:latin typeface="Corbel" charset="0"/>
                <a:ea typeface="Corbel" charset="0"/>
                <a:cs typeface="Corbel" charset="0"/>
              </a:rPr>
              <a:t>}</a:t>
            </a:r>
          </a:p>
          <a:p>
            <a:pPr marL="0" indent="0">
              <a:buNone/>
            </a:pPr>
            <a:r>
              <a:rPr lang="cs-CZ" dirty="0">
                <a:latin typeface="Corbel" charset="0"/>
                <a:ea typeface="Corbel" charset="0"/>
                <a:cs typeface="Corbel" charset="0"/>
              </a:rPr>
              <a:t>Příklad:</a:t>
            </a:r>
          </a:p>
          <a:p>
            <a:pPr marL="0" indent="0">
              <a:buNone/>
            </a:pPr>
            <a:r>
              <a:rPr lang="cs-CZ" dirty="0" err="1">
                <a:latin typeface="Corbel" charset="0"/>
                <a:ea typeface="Corbel" charset="0"/>
                <a:cs typeface="Corbel" charset="0"/>
              </a:rPr>
              <a:t>for</a:t>
            </a:r>
            <a:r>
              <a:rPr lang="cs-CZ" dirty="0">
                <a:latin typeface="Corbel" charset="0"/>
                <a:ea typeface="Corbel" charset="0"/>
                <a:cs typeface="Corbel" charset="0"/>
              </a:rPr>
              <a:t> (</a:t>
            </a:r>
            <a:r>
              <a:rPr lang="mr-IN" dirty="0" err="1">
                <a:latin typeface="Corbel" charset="0"/>
                <a:ea typeface="Corbel" charset="0"/>
                <a:cs typeface="Corbel" charset="0"/>
              </a:rPr>
              <a:t>int</a:t>
            </a:r>
            <a:r>
              <a:rPr lang="mr-IN" dirty="0">
                <a:latin typeface="Corbel" charset="0"/>
                <a:ea typeface="Corbel" charset="0"/>
                <a:cs typeface="Corbel" charset="0"/>
              </a:rPr>
              <a:t> </a:t>
            </a:r>
            <a:r>
              <a:rPr lang="mr-IN" dirty="0" err="1">
                <a:latin typeface="Corbel" charset="0"/>
                <a:ea typeface="Corbel" charset="0"/>
                <a:cs typeface="Corbel" charset="0"/>
              </a:rPr>
              <a:t>i</a:t>
            </a:r>
            <a:r>
              <a:rPr lang="mr-IN" dirty="0">
                <a:latin typeface="Corbel" charset="0"/>
                <a:ea typeface="Corbel" charset="0"/>
                <a:cs typeface="Corbel" charset="0"/>
              </a:rPr>
              <a:t>=0; </a:t>
            </a:r>
            <a:r>
              <a:rPr lang="mr-IN" dirty="0" err="1">
                <a:latin typeface="Corbel" charset="0"/>
                <a:ea typeface="Corbel" charset="0"/>
                <a:cs typeface="Corbel" charset="0"/>
              </a:rPr>
              <a:t>i</a:t>
            </a:r>
            <a:r>
              <a:rPr lang="mr-IN" dirty="0">
                <a:latin typeface="Corbel" charset="0"/>
                <a:ea typeface="Corbel" charset="0"/>
                <a:cs typeface="Corbel" charset="0"/>
              </a:rPr>
              <a:t> &lt;= 255; </a:t>
            </a:r>
            <a:r>
              <a:rPr lang="mr-IN" dirty="0" err="1">
                <a:latin typeface="Corbel" charset="0"/>
                <a:ea typeface="Corbel" charset="0"/>
                <a:cs typeface="Corbel" charset="0"/>
              </a:rPr>
              <a:t>i</a:t>
            </a:r>
            <a:r>
              <a:rPr lang="mr-IN" dirty="0">
                <a:latin typeface="Corbel" charset="0"/>
                <a:ea typeface="Corbel" charset="0"/>
                <a:cs typeface="Corbel" charset="0"/>
              </a:rPr>
              <a:t>++</a:t>
            </a:r>
            <a:r>
              <a:rPr lang="cs-CZ" dirty="0">
                <a:latin typeface="Corbel" charset="0"/>
                <a:ea typeface="Corbel" charset="0"/>
                <a:cs typeface="Corbel" charset="0"/>
              </a:rPr>
              <a:t>) {</a:t>
            </a:r>
            <a:br>
              <a:rPr lang="cs-CZ" dirty="0">
                <a:latin typeface="Corbel" charset="0"/>
                <a:ea typeface="Corbel" charset="0"/>
                <a:cs typeface="Corbel" charset="0"/>
              </a:rPr>
            </a:br>
            <a:r>
              <a:rPr lang="cs-CZ" dirty="0">
                <a:latin typeface="Corbel" charset="0"/>
                <a:ea typeface="Corbel" charset="0"/>
                <a:cs typeface="Corbel" charset="0"/>
              </a:rPr>
              <a:t>	</a:t>
            </a:r>
            <a:r>
              <a:rPr lang="cs-CZ" dirty="0" err="1">
                <a:latin typeface="Corbel" charset="0"/>
                <a:ea typeface="Corbel" charset="0"/>
                <a:cs typeface="Corbel" charset="0"/>
              </a:rPr>
              <a:t>analogWrite</a:t>
            </a:r>
            <a:r>
              <a:rPr lang="cs-CZ" dirty="0">
                <a:latin typeface="Corbel" charset="0"/>
                <a:ea typeface="Corbel" charset="0"/>
                <a:cs typeface="Corbel" charset="0"/>
              </a:rPr>
              <a:t>(</a:t>
            </a:r>
            <a:r>
              <a:rPr lang="cs-CZ" dirty="0" err="1">
                <a:latin typeface="Corbel" charset="0"/>
                <a:ea typeface="Corbel" charset="0"/>
                <a:cs typeface="Corbel" charset="0"/>
              </a:rPr>
              <a:t>PWMpin</a:t>
            </a:r>
            <a:r>
              <a:rPr lang="cs-CZ" dirty="0">
                <a:latin typeface="Corbel" charset="0"/>
                <a:ea typeface="Corbel" charset="0"/>
                <a:cs typeface="Corbel" charset="0"/>
              </a:rPr>
              <a:t>, i);</a:t>
            </a:r>
            <a:br>
              <a:rPr lang="cs-CZ" dirty="0">
                <a:latin typeface="Corbel" charset="0"/>
                <a:ea typeface="Corbel" charset="0"/>
                <a:cs typeface="Corbel" charset="0"/>
              </a:rPr>
            </a:br>
            <a:r>
              <a:rPr lang="cs-CZ" dirty="0">
                <a:latin typeface="Corbel" charset="0"/>
                <a:ea typeface="Corbel" charset="0"/>
                <a:cs typeface="Corbel" charset="0"/>
              </a:rPr>
              <a:t>	</a:t>
            </a:r>
            <a:r>
              <a:rPr lang="cs-CZ" dirty="0" err="1">
                <a:latin typeface="Corbel" charset="0"/>
                <a:ea typeface="Corbel" charset="0"/>
                <a:cs typeface="Corbel" charset="0"/>
              </a:rPr>
              <a:t>delay</a:t>
            </a:r>
            <a:r>
              <a:rPr lang="cs-CZ" dirty="0">
                <a:latin typeface="Corbel" charset="0"/>
                <a:ea typeface="Corbel" charset="0"/>
                <a:cs typeface="Corbel" charset="0"/>
              </a:rPr>
              <a:t>(10);</a:t>
            </a:r>
            <a:br>
              <a:rPr lang="cs-CZ" dirty="0">
                <a:latin typeface="Corbel" charset="0"/>
                <a:ea typeface="Corbel" charset="0"/>
                <a:cs typeface="Corbel" charset="0"/>
              </a:rPr>
            </a:br>
            <a:r>
              <a:rPr lang="cs-CZ" dirty="0">
                <a:latin typeface="Corbel" charset="0"/>
                <a:ea typeface="Corbel" charset="0"/>
                <a:cs typeface="Corbel" charset="0"/>
              </a:rPr>
              <a:t>}</a:t>
            </a:r>
          </a:p>
        </p:txBody>
      </p:sp>
      <p:sp>
        <p:nvSpPr>
          <p:cNvPr id="4" name="Zástupný symbol pro číslo snímku 3"/>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03480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While</a:t>
            </a:r>
            <a:endParaRPr lang="cs-CZ" dirty="0"/>
          </a:p>
        </p:txBody>
      </p:sp>
      <p:sp>
        <p:nvSpPr>
          <p:cNvPr id="3" name="Zástupný symbol pro obsah 2"/>
          <p:cNvSpPr>
            <a:spLocks noGrp="1"/>
          </p:cNvSpPr>
          <p:nvPr>
            <p:ph idx="1"/>
          </p:nvPr>
        </p:nvSpPr>
        <p:spPr/>
        <p:txBody>
          <a:bodyPr>
            <a:normAutofit fontScale="92500" lnSpcReduction="20000"/>
          </a:bodyPr>
          <a:lstStyle/>
          <a:p>
            <a:pPr marL="0" indent="0">
              <a:buNone/>
            </a:pPr>
            <a:r>
              <a:rPr lang="cs-CZ" dirty="0" err="1"/>
              <a:t>while</a:t>
            </a:r>
            <a:r>
              <a:rPr lang="cs-CZ" dirty="0"/>
              <a:t>(</a:t>
            </a:r>
            <a:r>
              <a:rPr lang="cs-CZ" dirty="0" err="1"/>
              <a:t>podminka</a:t>
            </a:r>
            <a:r>
              <a:rPr lang="cs-CZ" dirty="0"/>
              <a:t>) {</a:t>
            </a:r>
          </a:p>
          <a:p>
            <a:pPr marL="0" indent="0">
              <a:buNone/>
            </a:pPr>
            <a:r>
              <a:rPr lang="cs-CZ" dirty="0"/>
              <a:t>	// příkazy, které se provádí, dokud platí </a:t>
            </a:r>
            <a:r>
              <a:rPr lang="cs-CZ" dirty="0" err="1"/>
              <a:t>podminka</a:t>
            </a:r>
            <a:endParaRPr lang="cs-CZ" dirty="0"/>
          </a:p>
          <a:p>
            <a:pPr marL="0" indent="0">
              <a:buNone/>
            </a:pPr>
            <a:r>
              <a:rPr lang="cs-CZ" dirty="0"/>
              <a:t>}</a:t>
            </a:r>
          </a:p>
          <a:p>
            <a:pPr marL="0" indent="0">
              <a:buNone/>
            </a:pPr>
            <a:r>
              <a:rPr lang="cs-CZ" dirty="0"/>
              <a:t>Příklad:</a:t>
            </a:r>
          </a:p>
          <a:p>
            <a:pPr marL="0" indent="0">
              <a:buNone/>
            </a:pPr>
            <a:r>
              <a:rPr lang="cs-CZ" dirty="0"/>
              <a:t>var = 0;</a:t>
            </a:r>
            <a:br>
              <a:rPr lang="cs-CZ" dirty="0"/>
            </a:br>
            <a:r>
              <a:rPr lang="cs-CZ" dirty="0" err="1"/>
              <a:t>while</a:t>
            </a:r>
            <a:r>
              <a:rPr lang="cs-CZ" dirty="0"/>
              <a:t> (var &lt; 200){</a:t>
            </a:r>
            <a:br>
              <a:rPr lang="cs-CZ" dirty="0"/>
            </a:br>
            <a:r>
              <a:rPr lang="cs-CZ" dirty="0"/>
              <a:t>  </a:t>
            </a:r>
            <a:r>
              <a:rPr lang="cs-CZ" i="1" dirty="0"/>
              <a:t>// dokud bude platit, že var&lt;200, opakuj vnitřek podmínky</a:t>
            </a:r>
            <a:br>
              <a:rPr lang="cs-CZ" dirty="0"/>
            </a:br>
            <a:r>
              <a:rPr lang="cs-CZ" dirty="0"/>
              <a:t>  var++;</a:t>
            </a:r>
            <a:br>
              <a:rPr lang="cs-CZ" dirty="0"/>
            </a:br>
            <a:r>
              <a:rPr lang="cs-CZ" dirty="0"/>
              <a:t>}</a:t>
            </a:r>
          </a:p>
        </p:txBody>
      </p:sp>
      <p:sp>
        <p:nvSpPr>
          <p:cNvPr id="4" name="Zástupný symbol pro číslo snímku 3"/>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59001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a:t>Switch</a:t>
            </a:r>
            <a:endParaRPr lang="cs-CZ" dirty="0"/>
          </a:p>
        </p:txBody>
      </p:sp>
      <p:sp>
        <p:nvSpPr>
          <p:cNvPr id="3" name="Zástupný symbol pro obsah 2"/>
          <p:cNvSpPr>
            <a:spLocks noGrp="1"/>
          </p:cNvSpPr>
          <p:nvPr>
            <p:ph idx="1"/>
          </p:nvPr>
        </p:nvSpPr>
        <p:spPr/>
        <p:txBody>
          <a:bodyPr>
            <a:normAutofit fontScale="85000" lnSpcReduction="20000"/>
          </a:bodyPr>
          <a:lstStyle/>
          <a:p>
            <a:pPr marL="0" indent="0">
              <a:buNone/>
            </a:pPr>
            <a:r>
              <a:rPr lang="cs-CZ" dirty="0" err="1"/>
              <a:t>switch</a:t>
            </a:r>
            <a:r>
              <a:rPr lang="cs-CZ" dirty="0"/>
              <a:t> (</a:t>
            </a:r>
            <a:r>
              <a:rPr lang="cs-CZ" dirty="0" err="1"/>
              <a:t>promenna</a:t>
            </a:r>
            <a:r>
              <a:rPr lang="cs-CZ" dirty="0"/>
              <a:t>) {</a:t>
            </a:r>
            <a:br>
              <a:rPr lang="cs-CZ" dirty="0"/>
            </a:br>
            <a:r>
              <a:rPr lang="cs-CZ" dirty="0"/>
              <a:t>    case 1:</a:t>
            </a:r>
            <a:br>
              <a:rPr lang="cs-CZ" dirty="0"/>
            </a:br>
            <a:r>
              <a:rPr lang="cs-CZ" dirty="0"/>
              <a:t>      </a:t>
            </a:r>
            <a:r>
              <a:rPr lang="cs-CZ" i="1" dirty="0"/>
              <a:t>// proveď příkazy v případě </a:t>
            </a:r>
            <a:r>
              <a:rPr lang="cs-CZ" i="1" dirty="0" err="1"/>
              <a:t>promenna</a:t>
            </a:r>
            <a:r>
              <a:rPr lang="cs-CZ" i="1" dirty="0"/>
              <a:t> = 1</a:t>
            </a:r>
            <a:br>
              <a:rPr lang="cs-CZ" dirty="0"/>
            </a:br>
            <a:r>
              <a:rPr lang="cs-CZ" dirty="0"/>
              <a:t>      </a:t>
            </a:r>
            <a:r>
              <a:rPr lang="cs-CZ" dirty="0" err="1"/>
              <a:t>break</a:t>
            </a:r>
            <a:r>
              <a:rPr lang="cs-CZ" dirty="0"/>
              <a:t>; // </a:t>
            </a:r>
            <a:r>
              <a:rPr lang="cs-CZ" dirty="0" err="1"/>
              <a:t>break</a:t>
            </a:r>
            <a:r>
              <a:rPr lang="cs-CZ" dirty="0"/>
              <a:t> ukončí porovnávání ostatních case</a:t>
            </a:r>
            <a:br>
              <a:rPr lang="cs-CZ" dirty="0"/>
            </a:br>
            <a:r>
              <a:rPr lang="cs-CZ" dirty="0"/>
              <a:t>    case 2:</a:t>
            </a:r>
            <a:br>
              <a:rPr lang="cs-CZ" dirty="0"/>
            </a:br>
            <a:r>
              <a:rPr lang="cs-CZ" dirty="0"/>
              <a:t>      </a:t>
            </a:r>
            <a:r>
              <a:rPr lang="cs-CZ" i="1" dirty="0"/>
              <a:t>// proveď příkazy v případě </a:t>
            </a:r>
            <a:r>
              <a:rPr lang="cs-CZ" i="1" dirty="0" err="1"/>
              <a:t>promenna</a:t>
            </a:r>
            <a:r>
              <a:rPr lang="cs-CZ" i="1" dirty="0"/>
              <a:t> = 2</a:t>
            </a:r>
            <a:br>
              <a:rPr lang="cs-CZ" dirty="0"/>
            </a:br>
            <a:r>
              <a:rPr lang="cs-CZ" dirty="0"/>
              <a:t>      </a:t>
            </a:r>
            <a:r>
              <a:rPr lang="cs-CZ" dirty="0" err="1"/>
              <a:t>break</a:t>
            </a:r>
            <a:r>
              <a:rPr lang="cs-CZ" dirty="0"/>
              <a:t>;</a:t>
            </a:r>
            <a:br>
              <a:rPr lang="cs-CZ" dirty="0"/>
            </a:br>
            <a:r>
              <a:rPr lang="cs-CZ" dirty="0"/>
              <a:t>    default: </a:t>
            </a:r>
            <a:br>
              <a:rPr lang="cs-CZ" dirty="0"/>
            </a:br>
            <a:r>
              <a:rPr lang="cs-CZ" dirty="0"/>
              <a:t>      </a:t>
            </a:r>
            <a:r>
              <a:rPr lang="cs-CZ" i="1" dirty="0"/>
              <a:t>// pokud neplatí žádná z předchozích podmínek,</a:t>
            </a:r>
            <a:br>
              <a:rPr lang="cs-CZ" dirty="0"/>
            </a:br>
            <a:r>
              <a:rPr lang="cs-CZ" dirty="0"/>
              <a:t>      </a:t>
            </a:r>
            <a:r>
              <a:rPr lang="cs-CZ" i="1" dirty="0"/>
              <a:t>// proveď následující, default nemusí být definován</a:t>
            </a:r>
            <a:br>
              <a:rPr lang="cs-CZ" dirty="0"/>
            </a:br>
            <a:r>
              <a:rPr lang="cs-CZ" dirty="0"/>
              <a:t>    </a:t>
            </a:r>
            <a:r>
              <a:rPr lang="cs-CZ" dirty="0" err="1"/>
              <a:t>break</a:t>
            </a:r>
            <a:r>
              <a:rPr lang="cs-CZ" dirty="0"/>
              <a:t>;</a:t>
            </a:r>
            <a:br>
              <a:rPr lang="cs-CZ" dirty="0"/>
            </a:br>
            <a:r>
              <a:rPr lang="cs-CZ" dirty="0"/>
              <a:t>  }</a:t>
            </a:r>
          </a:p>
        </p:txBody>
      </p:sp>
      <p:sp>
        <p:nvSpPr>
          <p:cNvPr id="4" name="Zástupný symbol pro číslo snímku 3"/>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57266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Arduino Workshop 1</a:t>
            </a:r>
          </a:p>
        </p:txBody>
      </p:sp>
      <p:sp>
        <p:nvSpPr>
          <p:cNvPr id="3" name="Zástupný symbol pro obsah 2"/>
          <p:cNvSpPr>
            <a:spLocks noGrp="1"/>
          </p:cNvSpPr>
          <p:nvPr>
            <p:ph idx="1"/>
          </p:nvPr>
        </p:nvSpPr>
        <p:spPr/>
        <p:txBody>
          <a:bodyPr/>
          <a:lstStyle/>
          <a:p>
            <a:r>
              <a:rPr lang="cs-CZ" dirty="0"/>
              <a:t>Co je to Arduino?</a:t>
            </a:r>
          </a:p>
          <a:p>
            <a:r>
              <a:rPr lang="cs-CZ" dirty="0"/>
              <a:t>Základní podmínky a cykly</a:t>
            </a:r>
          </a:p>
          <a:p>
            <a:r>
              <a:rPr lang="cs-CZ" b="1" dirty="0"/>
              <a:t>Vývojové diagramy</a:t>
            </a:r>
          </a:p>
          <a:p>
            <a:r>
              <a:rPr lang="cs-CZ" dirty="0"/>
              <a:t>První program </a:t>
            </a:r>
            <a:r>
              <a:rPr lang="mr-IN" dirty="0"/>
              <a:t>–</a:t>
            </a:r>
            <a:r>
              <a:rPr lang="cs-CZ" dirty="0"/>
              <a:t> blikání LED diody</a:t>
            </a:r>
          </a:p>
          <a:p>
            <a:r>
              <a:rPr lang="cs-CZ" dirty="0"/>
              <a:t>Tlačítko</a:t>
            </a:r>
          </a:p>
          <a:p>
            <a:r>
              <a:rPr lang="cs-CZ" dirty="0"/>
              <a:t>Potenciometr</a:t>
            </a:r>
          </a:p>
        </p:txBody>
      </p:sp>
      <p:sp>
        <p:nvSpPr>
          <p:cNvPr id="6" name="Zástupný symbol pro číslo snímku 5"/>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589535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Vývojové diagramy</a:t>
            </a:r>
          </a:p>
        </p:txBody>
      </p:sp>
      <p:pic>
        <p:nvPicPr>
          <p:cNvPr id="5" name="Zástupný symbol pro obsah 4"/>
          <p:cNvPicPr>
            <a:picLocks noGrp="1" noChangeAspect="1"/>
          </p:cNvPicPr>
          <p:nvPr>
            <p:ph idx="1"/>
          </p:nvPr>
        </p:nvPicPr>
        <p:blipFill>
          <a:blip r:embed="rId2"/>
          <a:stretch>
            <a:fillRect/>
          </a:stretch>
        </p:blipFill>
        <p:spPr>
          <a:xfrm>
            <a:off x="4715669" y="2933700"/>
            <a:ext cx="3556000" cy="2590800"/>
          </a:xfrm>
        </p:spPr>
      </p:pic>
      <p:sp>
        <p:nvSpPr>
          <p:cNvPr id="4" name="Zástupný symbol pro číslo snímku 3"/>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118000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Arduino Workshop 1</a:t>
            </a:r>
          </a:p>
        </p:txBody>
      </p:sp>
      <p:sp>
        <p:nvSpPr>
          <p:cNvPr id="3" name="Zástupný symbol pro obsah 2"/>
          <p:cNvSpPr>
            <a:spLocks noGrp="1"/>
          </p:cNvSpPr>
          <p:nvPr>
            <p:ph idx="1"/>
          </p:nvPr>
        </p:nvSpPr>
        <p:spPr/>
        <p:txBody>
          <a:bodyPr/>
          <a:lstStyle/>
          <a:p>
            <a:r>
              <a:rPr lang="cs-CZ" dirty="0"/>
              <a:t>Co je to Arduino?</a:t>
            </a:r>
          </a:p>
          <a:p>
            <a:r>
              <a:rPr lang="cs-CZ" dirty="0"/>
              <a:t>Základní podmínky a cykly</a:t>
            </a:r>
          </a:p>
          <a:p>
            <a:r>
              <a:rPr lang="cs-CZ" dirty="0"/>
              <a:t>Vývojové diagramy</a:t>
            </a:r>
          </a:p>
          <a:p>
            <a:r>
              <a:rPr lang="cs-CZ" b="1" dirty="0"/>
              <a:t>První program </a:t>
            </a:r>
            <a:r>
              <a:rPr lang="mr-IN" b="1" dirty="0"/>
              <a:t>–</a:t>
            </a:r>
            <a:r>
              <a:rPr lang="cs-CZ" b="1" dirty="0"/>
              <a:t> blikání LED diody</a:t>
            </a:r>
          </a:p>
          <a:p>
            <a:r>
              <a:rPr lang="cs-CZ" dirty="0"/>
              <a:t>Tlačítko</a:t>
            </a:r>
          </a:p>
          <a:p>
            <a:r>
              <a:rPr lang="cs-CZ" dirty="0"/>
              <a:t>Potenciometr</a:t>
            </a:r>
          </a:p>
        </p:txBody>
      </p:sp>
      <p:sp>
        <p:nvSpPr>
          <p:cNvPr id="6" name="Zástupný symbol pro číslo snímku 5"/>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98822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7ECB0B0F-AC93-4474-8B43-12F5B63AFF95}"/>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4" name="Obrázek 3">
            <a:extLst>
              <a:ext uri="{FF2B5EF4-FFF2-40B4-BE49-F238E27FC236}">
                <a16:creationId xmlns:a16="http://schemas.microsoft.com/office/drawing/2014/main" id="{8033493E-8886-4674-9F97-644FFA6D975A}"/>
              </a:ext>
            </a:extLst>
          </p:cNvPr>
          <p:cNvPicPr>
            <a:picLocks noChangeAspect="1"/>
          </p:cNvPicPr>
          <p:nvPr/>
        </p:nvPicPr>
        <p:blipFill rotWithShape="1">
          <a:blip r:embed="rId2"/>
          <a:srcRect l="2091" r="12286"/>
          <a:stretch/>
        </p:blipFill>
        <p:spPr>
          <a:xfrm>
            <a:off x="139534" y="1535952"/>
            <a:ext cx="6194513" cy="3786095"/>
          </a:xfrm>
          <a:prstGeom prst="rect">
            <a:avLst/>
          </a:prstGeom>
        </p:spPr>
      </p:pic>
      <p:pic>
        <p:nvPicPr>
          <p:cNvPr id="6" name="Obrázek 5">
            <a:extLst>
              <a:ext uri="{FF2B5EF4-FFF2-40B4-BE49-F238E27FC236}">
                <a16:creationId xmlns:a16="http://schemas.microsoft.com/office/drawing/2014/main" id="{97956059-5945-40A2-ADF2-844A1A027435}"/>
              </a:ext>
            </a:extLst>
          </p:cNvPr>
          <p:cNvPicPr>
            <a:picLocks noChangeAspect="1"/>
          </p:cNvPicPr>
          <p:nvPr/>
        </p:nvPicPr>
        <p:blipFill>
          <a:blip r:embed="rId3"/>
          <a:stretch>
            <a:fillRect/>
          </a:stretch>
        </p:blipFill>
        <p:spPr>
          <a:xfrm>
            <a:off x="6337466" y="1285875"/>
            <a:ext cx="5715000" cy="4286250"/>
          </a:xfrm>
          <a:prstGeom prst="rect">
            <a:avLst/>
          </a:prstGeom>
        </p:spPr>
      </p:pic>
    </p:spTree>
    <p:extLst>
      <p:ext uri="{BB962C8B-B14F-4D97-AF65-F5344CB8AC3E}">
        <p14:creationId xmlns:p14="http://schemas.microsoft.com/office/powerpoint/2010/main" val="1113168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484312" y="129619"/>
            <a:ext cx="6123119" cy="1752599"/>
          </a:xfrm>
        </p:spPr>
        <p:txBody>
          <a:bodyPr/>
          <a:lstStyle/>
          <a:p>
            <a:r>
              <a:rPr lang="cs-CZ" dirty="0"/>
              <a:t>První program </a:t>
            </a:r>
            <a:r>
              <a:rPr lang="mr-IN" dirty="0"/>
              <a:t>–</a:t>
            </a:r>
            <a:r>
              <a:rPr lang="cs-CZ" dirty="0"/>
              <a:t> blikání LED diody</a:t>
            </a:r>
          </a:p>
        </p:txBody>
      </p:sp>
      <p:sp>
        <p:nvSpPr>
          <p:cNvPr id="4" name="Zástupný symbol pro číslo snímku 3"/>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6" name="Zástupný symbol pro obsah 5"/>
          <p:cNvPicPr>
            <a:picLocks noGrp="1" noChangeAspect="1"/>
          </p:cNvPicPr>
          <p:nvPr>
            <p:ph idx="1"/>
          </p:nvPr>
        </p:nvPicPr>
        <p:blipFill>
          <a:blip r:embed="rId2"/>
          <a:stretch>
            <a:fillRect/>
          </a:stretch>
        </p:blipFill>
        <p:spPr>
          <a:xfrm>
            <a:off x="7777499" y="685800"/>
            <a:ext cx="4024860" cy="5860198"/>
          </a:xfrm>
        </p:spPr>
      </p:pic>
      <p:pic>
        <p:nvPicPr>
          <p:cNvPr id="7" name="Obrázek 6"/>
          <p:cNvPicPr>
            <a:picLocks noChangeAspect="1"/>
          </p:cNvPicPr>
          <p:nvPr/>
        </p:nvPicPr>
        <p:blipFill>
          <a:blip r:embed="rId3"/>
          <a:stretch>
            <a:fillRect/>
          </a:stretch>
        </p:blipFill>
        <p:spPr>
          <a:xfrm>
            <a:off x="3727647" y="2438399"/>
            <a:ext cx="3879784" cy="4080660"/>
          </a:xfrm>
          <a:prstGeom prst="rect">
            <a:avLst/>
          </a:prstGeom>
        </p:spPr>
      </p:pic>
    </p:spTree>
    <p:extLst>
      <p:ext uri="{BB962C8B-B14F-4D97-AF65-F5344CB8AC3E}">
        <p14:creationId xmlns:p14="http://schemas.microsoft.com/office/powerpoint/2010/main" val="955478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484310" y="129618"/>
            <a:ext cx="6123120" cy="1752599"/>
          </a:xfrm>
        </p:spPr>
        <p:txBody>
          <a:bodyPr/>
          <a:lstStyle/>
          <a:p>
            <a:r>
              <a:rPr lang="cs-CZ" dirty="0"/>
              <a:t>První program </a:t>
            </a:r>
            <a:r>
              <a:rPr lang="mr-IN" dirty="0"/>
              <a:t>–</a:t>
            </a:r>
            <a:r>
              <a:rPr lang="cs-CZ" dirty="0"/>
              <a:t> blikání LED diody</a:t>
            </a:r>
          </a:p>
        </p:txBody>
      </p:sp>
      <p:sp>
        <p:nvSpPr>
          <p:cNvPr id="3" name="Zástupný symbol pro obsah 2"/>
          <p:cNvSpPr>
            <a:spLocks noGrp="1"/>
          </p:cNvSpPr>
          <p:nvPr>
            <p:ph idx="1"/>
          </p:nvPr>
        </p:nvSpPr>
        <p:spPr>
          <a:xfrm>
            <a:off x="1484310" y="1772239"/>
            <a:ext cx="10018713" cy="4018961"/>
          </a:xfrm>
        </p:spPr>
        <p:txBody>
          <a:bodyPr>
            <a:normAutofit fontScale="85000" lnSpcReduction="20000"/>
          </a:bodyPr>
          <a:lstStyle/>
          <a:p>
            <a:pPr marL="0" indent="0">
              <a:buNone/>
            </a:pPr>
            <a:r>
              <a:rPr lang="cs-CZ" dirty="0"/>
              <a:t>// Blink</a:t>
            </a:r>
          </a:p>
          <a:p>
            <a:pPr marL="0" indent="0">
              <a:buNone/>
            </a:pPr>
            <a:r>
              <a:rPr lang="cs-CZ" dirty="0" err="1"/>
              <a:t>void</a:t>
            </a:r>
            <a:r>
              <a:rPr lang="cs-CZ" dirty="0"/>
              <a:t> setup() {</a:t>
            </a:r>
          </a:p>
          <a:p>
            <a:pPr marL="0" indent="0">
              <a:buNone/>
            </a:pPr>
            <a:r>
              <a:rPr lang="cs-CZ" dirty="0"/>
              <a:t>	// nastavení pinu 13 jako výstupní</a:t>
            </a:r>
          </a:p>
          <a:p>
            <a:pPr marL="0" indent="0">
              <a:buNone/>
            </a:pPr>
            <a:r>
              <a:rPr lang="cs-CZ" dirty="0"/>
              <a:t>	</a:t>
            </a:r>
            <a:r>
              <a:rPr lang="cs-CZ" dirty="0" err="1"/>
              <a:t>pinMode</a:t>
            </a:r>
            <a:r>
              <a:rPr lang="cs-CZ" dirty="0"/>
              <a:t>(13, OUTPUT);</a:t>
            </a:r>
          </a:p>
          <a:p>
            <a:pPr marL="0" indent="0">
              <a:buNone/>
            </a:pPr>
            <a:r>
              <a:rPr lang="cs-CZ" dirty="0"/>
              <a:t>}</a:t>
            </a:r>
          </a:p>
          <a:p>
            <a:pPr marL="0" indent="0">
              <a:buNone/>
            </a:pPr>
            <a:r>
              <a:rPr lang="cs-CZ" dirty="0" err="1"/>
              <a:t>void</a:t>
            </a:r>
            <a:r>
              <a:rPr lang="cs-CZ" dirty="0"/>
              <a:t> loop() {</a:t>
            </a:r>
          </a:p>
          <a:p>
            <a:pPr marL="0" indent="0">
              <a:buNone/>
            </a:pPr>
            <a:r>
              <a:rPr lang="cs-CZ" dirty="0"/>
              <a:t>	</a:t>
            </a:r>
            <a:r>
              <a:rPr lang="cs-CZ" dirty="0" err="1"/>
              <a:t>digitalWrite</a:t>
            </a:r>
            <a:r>
              <a:rPr lang="cs-CZ" dirty="0"/>
              <a:t>(13, HIGH);	// zapne LED diodu </a:t>
            </a:r>
            <a:r>
              <a:rPr lang="mr-IN" dirty="0"/>
              <a:t>–</a:t>
            </a:r>
            <a:r>
              <a:rPr lang="cs-CZ" dirty="0"/>
              <a:t> přivedení logické 1</a:t>
            </a:r>
          </a:p>
          <a:p>
            <a:pPr marL="0" indent="0">
              <a:buNone/>
            </a:pPr>
            <a:r>
              <a:rPr lang="cs-CZ" dirty="0"/>
              <a:t>	</a:t>
            </a:r>
            <a:r>
              <a:rPr lang="cs-CZ" dirty="0" err="1"/>
              <a:t>delay</a:t>
            </a:r>
            <a:r>
              <a:rPr lang="cs-CZ" dirty="0"/>
              <a:t>(1000);				// vyčká 1000 </a:t>
            </a:r>
            <a:r>
              <a:rPr lang="cs-CZ" dirty="0" err="1"/>
              <a:t>ms</a:t>
            </a:r>
            <a:r>
              <a:rPr lang="cs-CZ" dirty="0"/>
              <a:t> = 1 sekundu</a:t>
            </a:r>
          </a:p>
          <a:p>
            <a:pPr marL="0" indent="0">
              <a:buNone/>
            </a:pPr>
            <a:r>
              <a:rPr lang="cs-CZ" dirty="0"/>
              <a:t>	</a:t>
            </a:r>
            <a:r>
              <a:rPr lang="cs-CZ" dirty="0" err="1"/>
              <a:t>digitalWrite</a:t>
            </a:r>
            <a:r>
              <a:rPr lang="cs-CZ" dirty="0"/>
              <a:t>(13, LOW);	// vypne LED diodu </a:t>
            </a:r>
            <a:r>
              <a:rPr lang="mr-IN" dirty="0"/>
              <a:t>–</a:t>
            </a:r>
            <a:r>
              <a:rPr lang="cs-CZ" dirty="0"/>
              <a:t> přivedení logické 0</a:t>
            </a:r>
          </a:p>
          <a:p>
            <a:pPr marL="0" indent="0">
              <a:buNone/>
            </a:pPr>
            <a:r>
              <a:rPr lang="cs-CZ" dirty="0"/>
              <a:t>	</a:t>
            </a:r>
            <a:r>
              <a:rPr lang="cs-CZ" dirty="0" err="1"/>
              <a:t>delay</a:t>
            </a:r>
            <a:r>
              <a:rPr lang="cs-CZ" dirty="0"/>
              <a:t>(1000);				// vyčká 1000 </a:t>
            </a:r>
            <a:r>
              <a:rPr lang="cs-CZ" dirty="0" err="1"/>
              <a:t>ms</a:t>
            </a:r>
            <a:r>
              <a:rPr lang="cs-CZ" dirty="0"/>
              <a:t> = 1 sekundu</a:t>
            </a:r>
            <a:br>
              <a:rPr lang="cs-CZ" dirty="0"/>
            </a:br>
            <a:r>
              <a:rPr lang="cs-CZ" dirty="0"/>
              <a:t>}</a:t>
            </a:r>
          </a:p>
        </p:txBody>
      </p:sp>
      <p:sp>
        <p:nvSpPr>
          <p:cNvPr id="4" name="Zástupný symbol pro číslo snímku 3"/>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546832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Arduino Workshop 1</a:t>
            </a:r>
          </a:p>
        </p:txBody>
      </p:sp>
      <p:sp>
        <p:nvSpPr>
          <p:cNvPr id="3" name="Zástupný symbol pro obsah 2"/>
          <p:cNvSpPr>
            <a:spLocks noGrp="1"/>
          </p:cNvSpPr>
          <p:nvPr>
            <p:ph idx="1"/>
          </p:nvPr>
        </p:nvSpPr>
        <p:spPr/>
        <p:txBody>
          <a:bodyPr/>
          <a:lstStyle/>
          <a:p>
            <a:r>
              <a:rPr lang="cs-CZ" dirty="0"/>
              <a:t>Co je to Arduino?</a:t>
            </a:r>
          </a:p>
          <a:p>
            <a:r>
              <a:rPr lang="cs-CZ" dirty="0"/>
              <a:t>Základní podmínky a cykly</a:t>
            </a:r>
          </a:p>
          <a:p>
            <a:r>
              <a:rPr lang="cs-CZ" dirty="0"/>
              <a:t>Vývojové diagramy </a:t>
            </a:r>
          </a:p>
          <a:p>
            <a:r>
              <a:rPr lang="cs-CZ" dirty="0"/>
              <a:t>První program </a:t>
            </a:r>
            <a:r>
              <a:rPr lang="mr-IN" dirty="0"/>
              <a:t>–</a:t>
            </a:r>
            <a:r>
              <a:rPr lang="cs-CZ" dirty="0"/>
              <a:t> blikání LED diody</a:t>
            </a:r>
          </a:p>
          <a:p>
            <a:r>
              <a:rPr lang="cs-CZ" b="1" dirty="0"/>
              <a:t>Tlačítko</a:t>
            </a:r>
          </a:p>
          <a:p>
            <a:r>
              <a:rPr lang="cs-CZ" dirty="0"/>
              <a:t>Potenciometr</a:t>
            </a:r>
          </a:p>
        </p:txBody>
      </p:sp>
      <p:sp>
        <p:nvSpPr>
          <p:cNvPr id="6" name="Zástupný symbol pro číslo snímku 5"/>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28507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484310" y="139046"/>
            <a:ext cx="10018713" cy="761731"/>
          </a:xfrm>
        </p:spPr>
        <p:txBody>
          <a:bodyPr/>
          <a:lstStyle/>
          <a:p>
            <a:r>
              <a:rPr lang="cs-CZ" dirty="0"/>
              <a:t>Tlačítko</a:t>
            </a:r>
          </a:p>
        </p:txBody>
      </p:sp>
      <p:pic>
        <p:nvPicPr>
          <p:cNvPr id="5" name="Zástupný symbol pro obsah 4"/>
          <p:cNvPicPr>
            <a:picLocks noGrp="1" noChangeAspect="1"/>
          </p:cNvPicPr>
          <p:nvPr>
            <p:ph idx="1"/>
          </p:nvPr>
        </p:nvPicPr>
        <p:blipFill>
          <a:blip r:embed="rId2"/>
          <a:stretch>
            <a:fillRect/>
          </a:stretch>
        </p:blipFill>
        <p:spPr>
          <a:xfrm>
            <a:off x="6493666" y="1960113"/>
            <a:ext cx="5467350" cy="3124200"/>
          </a:xfrm>
        </p:spPr>
      </p:pic>
      <p:sp>
        <p:nvSpPr>
          <p:cNvPr id="4" name="Zástupný symbol pro číslo snímku 3"/>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3" name="Obrázek 2">
            <a:extLst>
              <a:ext uri="{FF2B5EF4-FFF2-40B4-BE49-F238E27FC236}">
                <a16:creationId xmlns:a16="http://schemas.microsoft.com/office/drawing/2014/main" id="{151BBD5C-C914-442E-AAA7-F8AE002012B3}"/>
              </a:ext>
            </a:extLst>
          </p:cNvPr>
          <p:cNvPicPr>
            <a:picLocks noChangeAspect="1"/>
          </p:cNvPicPr>
          <p:nvPr/>
        </p:nvPicPr>
        <p:blipFill>
          <a:blip r:embed="rId3"/>
          <a:stretch>
            <a:fillRect/>
          </a:stretch>
        </p:blipFill>
        <p:spPr>
          <a:xfrm>
            <a:off x="1269389" y="1085850"/>
            <a:ext cx="5057775" cy="4686300"/>
          </a:xfrm>
          <a:prstGeom prst="rect">
            <a:avLst/>
          </a:prstGeom>
        </p:spPr>
      </p:pic>
    </p:spTree>
    <p:extLst>
      <p:ext uri="{BB962C8B-B14F-4D97-AF65-F5344CB8AC3E}">
        <p14:creationId xmlns:p14="http://schemas.microsoft.com/office/powerpoint/2010/main" val="182712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465457" y="2111670"/>
            <a:ext cx="4586551" cy="1752599"/>
          </a:xfrm>
        </p:spPr>
        <p:txBody>
          <a:bodyPr/>
          <a:lstStyle/>
          <a:p>
            <a:r>
              <a:rPr lang="cs-CZ" dirty="0"/>
              <a:t>Tlačítko</a:t>
            </a:r>
          </a:p>
        </p:txBody>
      </p:sp>
      <p:pic>
        <p:nvPicPr>
          <p:cNvPr id="5" name="Zástupný symbol pro obsah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3099" y="383873"/>
            <a:ext cx="4859924" cy="5848383"/>
          </a:xfrm>
        </p:spPr>
      </p:pic>
      <p:sp>
        <p:nvSpPr>
          <p:cNvPr id="4" name="Zástupný symbol pro číslo snímku 3"/>
          <p:cNvSpPr>
            <a:spLocks noGrp="1"/>
          </p:cNvSpPr>
          <p:nvPr>
            <p:ph type="sldNum" sz="quarter" idx="12"/>
          </p:nvPr>
        </p:nvSpPr>
        <p:spPr/>
        <p:txBody>
          <a:bodyPr/>
          <a:lstStyle/>
          <a:p>
            <a:fld id="{D57F1E4F-1CFF-5643-939E-217C01CDF565}" type="slidenum">
              <a:rPr lang="en-US" smtClean="0"/>
              <a:pPr/>
              <a:t>34</a:t>
            </a:fld>
            <a:endParaRPr lang="en-US" dirty="0"/>
          </a:p>
        </p:txBody>
      </p:sp>
      <p:sp>
        <p:nvSpPr>
          <p:cNvPr id="6" name="Obdélník 5"/>
          <p:cNvSpPr/>
          <p:nvPr/>
        </p:nvSpPr>
        <p:spPr>
          <a:xfrm>
            <a:off x="3085425" y="6232256"/>
            <a:ext cx="6914971" cy="369332"/>
          </a:xfrm>
          <a:prstGeom prst="rect">
            <a:avLst/>
          </a:prstGeom>
        </p:spPr>
        <p:txBody>
          <a:bodyPr wrap="square">
            <a:spAutoFit/>
          </a:bodyPr>
          <a:lstStyle/>
          <a:p>
            <a:r>
              <a:rPr lang="cs-CZ" dirty="0"/>
              <a:t>http://</a:t>
            </a:r>
            <a:r>
              <a:rPr lang="cs-CZ" dirty="0" err="1"/>
              <a:t>navody.arduino-shop.cz</a:t>
            </a:r>
            <a:r>
              <a:rPr lang="cs-CZ" dirty="0"/>
              <a:t>/</a:t>
            </a:r>
            <a:r>
              <a:rPr lang="cs-CZ" dirty="0" err="1"/>
              <a:t>zaciname</a:t>
            </a:r>
            <a:r>
              <a:rPr lang="cs-CZ" dirty="0"/>
              <a:t>-s-</a:t>
            </a:r>
            <a:r>
              <a:rPr lang="cs-CZ" dirty="0" err="1"/>
              <a:t>arduinem</a:t>
            </a:r>
            <a:r>
              <a:rPr lang="cs-CZ" dirty="0"/>
              <a:t>/</a:t>
            </a:r>
            <a:r>
              <a:rPr lang="cs-CZ" dirty="0" err="1"/>
              <a:t>tlacitko.html</a:t>
            </a:r>
            <a:endParaRPr lang="cs-CZ" dirty="0"/>
          </a:p>
        </p:txBody>
      </p:sp>
    </p:spTree>
    <p:extLst>
      <p:ext uri="{BB962C8B-B14F-4D97-AF65-F5344CB8AC3E}">
        <p14:creationId xmlns:p14="http://schemas.microsoft.com/office/powerpoint/2010/main" val="496107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Arduino Workshop 1</a:t>
            </a:r>
          </a:p>
        </p:txBody>
      </p:sp>
      <p:sp>
        <p:nvSpPr>
          <p:cNvPr id="3" name="Zástupný symbol pro obsah 2"/>
          <p:cNvSpPr>
            <a:spLocks noGrp="1"/>
          </p:cNvSpPr>
          <p:nvPr>
            <p:ph idx="1"/>
          </p:nvPr>
        </p:nvSpPr>
        <p:spPr/>
        <p:txBody>
          <a:bodyPr/>
          <a:lstStyle/>
          <a:p>
            <a:r>
              <a:rPr lang="cs-CZ" dirty="0"/>
              <a:t>Co je to Arduino?</a:t>
            </a:r>
          </a:p>
          <a:p>
            <a:r>
              <a:rPr lang="cs-CZ" dirty="0"/>
              <a:t>Základní podmínky a cykly</a:t>
            </a:r>
          </a:p>
          <a:p>
            <a:r>
              <a:rPr lang="cs-CZ" dirty="0"/>
              <a:t>Vývojové diagramy</a:t>
            </a:r>
          </a:p>
          <a:p>
            <a:r>
              <a:rPr lang="cs-CZ" dirty="0"/>
              <a:t>První program </a:t>
            </a:r>
            <a:r>
              <a:rPr lang="mr-IN" dirty="0"/>
              <a:t>–</a:t>
            </a:r>
            <a:r>
              <a:rPr lang="cs-CZ" dirty="0"/>
              <a:t> blikání LED diody</a:t>
            </a:r>
          </a:p>
          <a:p>
            <a:r>
              <a:rPr lang="cs-CZ" dirty="0"/>
              <a:t>Tlačítko</a:t>
            </a:r>
          </a:p>
          <a:p>
            <a:r>
              <a:rPr lang="cs-CZ" b="1" dirty="0"/>
              <a:t>Potenciometr</a:t>
            </a:r>
          </a:p>
        </p:txBody>
      </p:sp>
      <p:sp>
        <p:nvSpPr>
          <p:cNvPr id="6" name="Zástupný symbol pro číslo snímku 5"/>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186068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3901444" y="50956"/>
            <a:ext cx="4096357" cy="728221"/>
          </a:xfrm>
        </p:spPr>
        <p:txBody>
          <a:bodyPr/>
          <a:lstStyle/>
          <a:p>
            <a:r>
              <a:rPr lang="cs-CZ" dirty="0"/>
              <a:t>Potenciometr</a:t>
            </a:r>
          </a:p>
        </p:txBody>
      </p:sp>
      <p:sp>
        <p:nvSpPr>
          <p:cNvPr id="4" name="Zástupný symbol pro číslo snímku 3"/>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7" name="Obrázek 6"/>
          <p:cNvPicPr>
            <a:picLocks noChangeAspect="1"/>
          </p:cNvPicPr>
          <p:nvPr/>
        </p:nvPicPr>
        <p:blipFill>
          <a:blip r:embed="rId2"/>
          <a:stretch>
            <a:fillRect/>
          </a:stretch>
        </p:blipFill>
        <p:spPr>
          <a:xfrm>
            <a:off x="6725184" y="1364929"/>
            <a:ext cx="5362097" cy="4144135"/>
          </a:xfrm>
          <a:prstGeom prst="rect">
            <a:avLst/>
          </a:prstGeom>
        </p:spPr>
      </p:pic>
      <p:pic>
        <p:nvPicPr>
          <p:cNvPr id="8" name="Obrázek 7">
            <a:extLst>
              <a:ext uri="{FF2B5EF4-FFF2-40B4-BE49-F238E27FC236}">
                <a16:creationId xmlns:a16="http://schemas.microsoft.com/office/drawing/2014/main" id="{C036F568-AAD1-4C9D-9D47-CD194B0FD534}"/>
              </a:ext>
            </a:extLst>
          </p:cNvPr>
          <p:cNvPicPr>
            <a:picLocks noChangeAspect="1"/>
          </p:cNvPicPr>
          <p:nvPr/>
        </p:nvPicPr>
        <p:blipFill>
          <a:blip r:embed="rId3"/>
          <a:stretch>
            <a:fillRect/>
          </a:stretch>
        </p:blipFill>
        <p:spPr>
          <a:xfrm>
            <a:off x="1263019" y="1000125"/>
            <a:ext cx="5276850" cy="4857750"/>
          </a:xfrm>
          <a:prstGeom prst="rect">
            <a:avLst/>
          </a:prstGeom>
        </p:spPr>
      </p:pic>
    </p:spTree>
    <p:extLst>
      <p:ext uri="{BB962C8B-B14F-4D97-AF65-F5344CB8AC3E}">
        <p14:creationId xmlns:p14="http://schemas.microsoft.com/office/powerpoint/2010/main" val="385410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408898" y="2590015"/>
            <a:ext cx="4200052" cy="1359816"/>
          </a:xfrm>
        </p:spPr>
        <p:txBody>
          <a:bodyPr/>
          <a:lstStyle/>
          <a:p>
            <a:r>
              <a:rPr lang="cs-CZ" dirty="0"/>
              <a:t>Potenciometr</a:t>
            </a:r>
          </a:p>
        </p:txBody>
      </p:sp>
      <p:sp>
        <p:nvSpPr>
          <p:cNvPr id="5" name="Obdélník 4"/>
          <p:cNvSpPr/>
          <p:nvPr/>
        </p:nvSpPr>
        <p:spPr>
          <a:xfrm>
            <a:off x="2975196" y="6232256"/>
            <a:ext cx="7036940" cy="369332"/>
          </a:xfrm>
          <a:prstGeom prst="rect">
            <a:avLst/>
          </a:prstGeom>
        </p:spPr>
        <p:txBody>
          <a:bodyPr wrap="square">
            <a:spAutoFit/>
          </a:bodyPr>
          <a:lstStyle/>
          <a:p>
            <a:r>
              <a:rPr lang="cs-CZ" dirty="0"/>
              <a:t>http://</a:t>
            </a:r>
            <a:r>
              <a:rPr lang="cs-CZ" dirty="0" err="1"/>
              <a:t>navody.arduino-shop.cz</a:t>
            </a:r>
            <a:r>
              <a:rPr lang="cs-CZ" dirty="0"/>
              <a:t>/</a:t>
            </a:r>
            <a:r>
              <a:rPr lang="cs-CZ" dirty="0" err="1"/>
              <a:t>zaciname</a:t>
            </a:r>
            <a:r>
              <a:rPr lang="cs-CZ" dirty="0"/>
              <a:t>-s-</a:t>
            </a:r>
            <a:r>
              <a:rPr lang="cs-CZ" dirty="0" err="1"/>
              <a:t>arduinem</a:t>
            </a:r>
            <a:r>
              <a:rPr lang="cs-CZ" dirty="0"/>
              <a:t>/</a:t>
            </a:r>
            <a:r>
              <a:rPr lang="cs-CZ" dirty="0" err="1"/>
              <a:t>potenciometr.html</a:t>
            </a:r>
            <a:endParaRPr lang="cs-CZ" dirty="0"/>
          </a:p>
        </p:txBody>
      </p:sp>
      <p:pic>
        <p:nvPicPr>
          <p:cNvPr id="15" name="Zástupný symbol pro obsah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0831" y="216031"/>
            <a:ext cx="6212192" cy="6016225"/>
          </a:xfrm>
        </p:spPr>
      </p:pic>
      <p:sp>
        <p:nvSpPr>
          <p:cNvPr id="4" name="Zástupný symbol pro číslo snímku 3"/>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56005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p:cNvSpPr>
            <a:spLocks noGrp="1"/>
          </p:cNvSpPr>
          <p:nvPr>
            <p:ph type="title"/>
          </p:nvPr>
        </p:nvSpPr>
        <p:spPr/>
        <p:txBody>
          <a:bodyPr/>
          <a:lstStyle/>
          <a:p>
            <a:r>
              <a:rPr lang="cs-CZ" dirty="0"/>
              <a:t>Děkujeme za pozornost!</a:t>
            </a:r>
          </a:p>
        </p:txBody>
      </p:sp>
      <p:sp>
        <p:nvSpPr>
          <p:cNvPr id="6" name="Zástupný symbol pro text 5"/>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693431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CA9E9E05-2998-4F01-81CE-0E5E60B5CFB1}"/>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3" name="Obrázek 2">
            <a:extLst>
              <a:ext uri="{FF2B5EF4-FFF2-40B4-BE49-F238E27FC236}">
                <a16:creationId xmlns:a16="http://schemas.microsoft.com/office/drawing/2014/main" id="{04B5EDA7-C88F-439F-8963-67BC5F809A0A}"/>
              </a:ext>
            </a:extLst>
          </p:cNvPr>
          <p:cNvPicPr>
            <a:picLocks noChangeAspect="1"/>
          </p:cNvPicPr>
          <p:nvPr/>
        </p:nvPicPr>
        <p:blipFill>
          <a:blip r:embed="rId2"/>
          <a:stretch>
            <a:fillRect/>
          </a:stretch>
        </p:blipFill>
        <p:spPr>
          <a:xfrm>
            <a:off x="296883" y="1038036"/>
            <a:ext cx="5551808" cy="4781928"/>
          </a:xfrm>
          <a:prstGeom prst="rect">
            <a:avLst/>
          </a:prstGeom>
        </p:spPr>
      </p:pic>
      <p:pic>
        <p:nvPicPr>
          <p:cNvPr id="7" name="Obrázek 6">
            <a:extLst>
              <a:ext uri="{FF2B5EF4-FFF2-40B4-BE49-F238E27FC236}">
                <a16:creationId xmlns:a16="http://schemas.microsoft.com/office/drawing/2014/main" id="{B69D9F6A-4370-4360-AD90-E50F799AC830}"/>
              </a:ext>
            </a:extLst>
          </p:cNvPr>
          <p:cNvPicPr>
            <a:picLocks noChangeAspect="1"/>
          </p:cNvPicPr>
          <p:nvPr/>
        </p:nvPicPr>
        <p:blipFill>
          <a:blip r:embed="rId3"/>
          <a:stretch>
            <a:fillRect/>
          </a:stretch>
        </p:blipFill>
        <p:spPr>
          <a:xfrm>
            <a:off x="5886202" y="1099952"/>
            <a:ext cx="6210795" cy="4658096"/>
          </a:xfrm>
          <a:prstGeom prst="rect">
            <a:avLst/>
          </a:prstGeom>
        </p:spPr>
      </p:pic>
    </p:spTree>
    <p:extLst>
      <p:ext uri="{BB962C8B-B14F-4D97-AF65-F5344CB8AC3E}">
        <p14:creationId xmlns:p14="http://schemas.microsoft.com/office/powerpoint/2010/main" val="109862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symbol pro číslo snímku 3">
            <a:extLst>
              <a:ext uri="{FF2B5EF4-FFF2-40B4-BE49-F238E27FC236}">
                <a16:creationId xmlns:a16="http://schemas.microsoft.com/office/drawing/2014/main" id="{1F2C233E-A299-4B8A-8B46-B92DF260215C}"/>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Obrázek 5">
            <a:extLst>
              <a:ext uri="{FF2B5EF4-FFF2-40B4-BE49-F238E27FC236}">
                <a16:creationId xmlns:a16="http://schemas.microsoft.com/office/drawing/2014/main" id="{544AE03B-E56D-476B-961D-F4A2FD1AC85E}"/>
              </a:ext>
            </a:extLst>
          </p:cNvPr>
          <p:cNvPicPr>
            <a:picLocks noChangeAspect="1"/>
          </p:cNvPicPr>
          <p:nvPr/>
        </p:nvPicPr>
        <p:blipFill>
          <a:blip r:embed="rId2"/>
          <a:stretch>
            <a:fillRect/>
          </a:stretch>
        </p:blipFill>
        <p:spPr>
          <a:xfrm>
            <a:off x="151893" y="1161835"/>
            <a:ext cx="6043070" cy="4534330"/>
          </a:xfrm>
          <a:prstGeom prst="rect">
            <a:avLst/>
          </a:prstGeom>
        </p:spPr>
      </p:pic>
      <p:pic>
        <p:nvPicPr>
          <p:cNvPr id="8" name="Obrázek 7">
            <a:extLst>
              <a:ext uri="{FF2B5EF4-FFF2-40B4-BE49-F238E27FC236}">
                <a16:creationId xmlns:a16="http://schemas.microsoft.com/office/drawing/2014/main" id="{DD7B184B-5E34-4BB0-BD4A-44A931137128}"/>
              </a:ext>
            </a:extLst>
          </p:cNvPr>
          <p:cNvPicPr>
            <a:picLocks noChangeAspect="1"/>
          </p:cNvPicPr>
          <p:nvPr/>
        </p:nvPicPr>
        <p:blipFill>
          <a:blip r:embed="rId3"/>
          <a:stretch>
            <a:fillRect/>
          </a:stretch>
        </p:blipFill>
        <p:spPr>
          <a:xfrm>
            <a:off x="6194963" y="1254332"/>
            <a:ext cx="5799115" cy="4349336"/>
          </a:xfrm>
          <a:prstGeom prst="rect">
            <a:avLst/>
          </a:prstGeom>
        </p:spPr>
      </p:pic>
    </p:spTree>
    <p:extLst>
      <p:ext uri="{BB962C8B-B14F-4D97-AF65-F5344CB8AC3E}">
        <p14:creationId xmlns:p14="http://schemas.microsoft.com/office/powerpoint/2010/main" val="362714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Arduino Workshop 1</a:t>
            </a:r>
          </a:p>
        </p:txBody>
      </p:sp>
      <p:sp>
        <p:nvSpPr>
          <p:cNvPr id="3" name="Zástupný symbol pro obsah 2"/>
          <p:cNvSpPr>
            <a:spLocks noGrp="1"/>
          </p:cNvSpPr>
          <p:nvPr>
            <p:ph idx="1"/>
          </p:nvPr>
        </p:nvSpPr>
        <p:spPr/>
        <p:txBody>
          <a:bodyPr/>
          <a:lstStyle/>
          <a:p>
            <a:r>
              <a:rPr lang="cs-CZ" dirty="0"/>
              <a:t>Co je to Arduino?</a:t>
            </a:r>
          </a:p>
          <a:p>
            <a:r>
              <a:rPr lang="cs-CZ" dirty="0"/>
              <a:t>Základní podmínky a cykly</a:t>
            </a:r>
          </a:p>
          <a:p>
            <a:r>
              <a:rPr lang="cs-CZ" dirty="0"/>
              <a:t>Vývojové diagramy</a:t>
            </a:r>
          </a:p>
          <a:p>
            <a:r>
              <a:rPr lang="cs-CZ" dirty="0"/>
              <a:t>První program </a:t>
            </a:r>
            <a:r>
              <a:rPr lang="mr-IN" dirty="0"/>
              <a:t>–</a:t>
            </a:r>
            <a:r>
              <a:rPr lang="cs-CZ" dirty="0"/>
              <a:t> blikání LED diody</a:t>
            </a:r>
          </a:p>
          <a:p>
            <a:r>
              <a:rPr lang="cs-CZ" dirty="0"/>
              <a:t>Tlačítko</a:t>
            </a:r>
          </a:p>
          <a:p>
            <a:r>
              <a:rPr lang="cs-CZ" dirty="0"/>
              <a:t>Potenciometr</a:t>
            </a:r>
          </a:p>
        </p:txBody>
      </p:sp>
      <p:sp>
        <p:nvSpPr>
          <p:cNvPr id="6" name="Zástupný symbol pro číslo snímku 5"/>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067306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Arduino Workshop 1</a:t>
            </a:r>
          </a:p>
        </p:txBody>
      </p:sp>
      <p:sp>
        <p:nvSpPr>
          <p:cNvPr id="3" name="Zástupný symbol pro obsah 2"/>
          <p:cNvSpPr>
            <a:spLocks noGrp="1"/>
          </p:cNvSpPr>
          <p:nvPr>
            <p:ph idx="1"/>
          </p:nvPr>
        </p:nvSpPr>
        <p:spPr/>
        <p:txBody>
          <a:bodyPr/>
          <a:lstStyle/>
          <a:p>
            <a:r>
              <a:rPr lang="cs-CZ" b="1" dirty="0"/>
              <a:t>Co je to Arduino?</a:t>
            </a:r>
          </a:p>
          <a:p>
            <a:r>
              <a:rPr lang="cs-CZ" dirty="0"/>
              <a:t>Základní podmínky a cykly</a:t>
            </a:r>
          </a:p>
          <a:p>
            <a:r>
              <a:rPr lang="cs-CZ" dirty="0"/>
              <a:t>Vývojové diagramy</a:t>
            </a:r>
          </a:p>
          <a:p>
            <a:r>
              <a:rPr lang="cs-CZ" dirty="0"/>
              <a:t>První program </a:t>
            </a:r>
            <a:r>
              <a:rPr lang="mr-IN" dirty="0"/>
              <a:t>–</a:t>
            </a:r>
            <a:r>
              <a:rPr lang="cs-CZ" dirty="0"/>
              <a:t> blikání LED diody</a:t>
            </a:r>
          </a:p>
          <a:p>
            <a:r>
              <a:rPr lang="cs-CZ" dirty="0"/>
              <a:t>Tlačítko</a:t>
            </a:r>
          </a:p>
          <a:p>
            <a:r>
              <a:rPr lang="cs-CZ" dirty="0"/>
              <a:t>Potenciometr</a:t>
            </a:r>
          </a:p>
        </p:txBody>
      </p:sp>
      <p:sp>
        <p:nvSpPr>
          <p:cNvPr id="6" name="Zástupný symbol pro číslo snímku 5"/>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850617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484311" y="685800"/>
            <a:ext cx="5706091" cy="1752599"/>
          </a:xfrm>
        </p:spPr>
        <p:txBody>
          <a:bodyPr/>
          <a:lstStyle/>
          <a:p>
            <a:r>
              <a:rPr lang="cs-CZ" dirty="0"/>
              <a:t>Co je to Arduino?</a:t>
            </a:r>
          </a:p>
        </p:txBody>
      </p:sp>
      <p:pic>
        <p:nvPicPr>
          <p:cNvPr id="5" name="Zástupný symbol pro obsah 4"/>
          <p:cNvPicPr>
            <a:picLocks noGrp="1" noChangeAspect="1"/>
          </p:cNvPicPr>
          <p:nvPr>
            <p:ph idx="1"/>
          </p:nvPr>
        </p:nvPicPr>
        <p:blipFill>
          <a:blip r:embed="rId2"/>
          <a:stretch>
            <a:fillRect/>
          </a:stretch>
        </p:blipFill>
        <p:spPr>
          <a:xfrm>
            <a:off x="7190402" y="685800"/>
            <a:ext cx="4312621" cy="3124200"/>
          </a:xfrm>
          <a:prstGeom prst="rect">
            <a:avLst/>
          </a:prstGeom>
          <a:ln>
            <a:noFill/>
          </a:ln>
          <a:effectLst>
            <a:outerShdw blurRad="292100" dist="139700" dir="2700000" algn="tl" rotWithShape="0">
              <a:srgbClr val="333333">
                <a:alpha val="65000"/>
              </a:srgbClr>
            </a:outerShdw>
          </a:effectLst>
        </p:spPr>
      </p:pic>
      <p:sp>
        <p:nvSpPr>
          <p:cNvPr id="4" name="Zástupný symbol pro číslo snímku 3"/>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TextovéPole 6"/>
          <p:cNvSpPr txBox="1"/>
          <p:nvPr/>
        </p:nvSpPr>
        <p:spPr>
          <a:xfrm>
            <a:off x="1291473" y="1962364"/>
            <a:ext cx="5816338" cy="2677656"/>
          </a:xfrm>
          <a:prstGeom prst="rect">
            <a:avLst/>
          </a:prstGeom>
          <a:noFill/>
        </p:spPr>
        <p:txBody>
          <a:bodyPr wrap="square" rtlCol="0">
            <a:spAutoFit/>
          </a:bodyPr>
          <a:lstStyle/>
          <a:p>
            <a:pPr marL="285750" indent="-285750">
              <a:buFont typeface="Arial" charset="0"/>
              <a:buChar char="•"/>
            </a:pPr>
            <a:r>
              <a:rPr lang="cs-CZ" sz="2400" dirty="0"/>
              <a:t>Vývojová platforma vhodná pro začátečníky i pokročilé.</a:t>
            </a:r>
          </a:p>
          <a:p>
            <a:pPr marL="285750" indent="-285750">
              <a:buFont typeface="Arial" charset="0"/>
              <a:buChar char="•"/>
            </a:pPr>
            <a:r>
              <a:rPr lang="cs-CZ" sz="2400" dirty="0"/>
              <a:t>Možnost vybrat si různé vývojové desky podle složitosti projektu.</a:t>
            </a:r>
          </a:p>
          <a:p>
            <a:pPr marL="285750" indent="-285750">
              <a:buFont typeface="Arial" charset="0"/>
              <a:buChar char="•"/>
            </a:pPr>
            <a:r>
              <a:rPr lang="cs-CZ" sz="2400" dirty="0"/>
              <a:t>Velké množství přídavných modulů či rovnou „</a:t>
            </a:r>
            <a:r>
              <a:rPr lang="cs-CZ" sz="2400" dirty="0" err="1"/>
              <a:t>shieldů</a:t>
            </a:r>
            <a:r>
              <a:rPr lang="cs-CZ" sz="2400" dirty="0"/>
              <a:t>“ </a:t>
            </a:r>
            <a:r>
              <a:rPr lang="mr-IN" sz="2400" dirty="0"/>
              <a:t>–</a:t>
            </a:r>
            <a:r>
              <a:rPr lang="cs-CZ" sz="2400" dirty="0"/>
              <a:t> rozšiřovacích desek ve stejném rozměru.</a:t>
            </a:r>
          </a:p>
        </p:txBody>
      </p:sp>
    </p:spTree>
    <p:extLst>
      <p:ext uri="{BB962C8B-B14F-4D97-AF65-F5344CB8AC3E}">
        <p14:creationId xmlns:p14="http://schemas.microsoft.com/office/powerpoint/2010/main" val="1311531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Desky (</a:t>
            </a:r>
            <a:r>
              <a:rPr lang="cs-CZ" dirty="0" err="1"/>
              <a:t>Arduino</a:t>
            </a:r>
            <a:r>
              <a:rPr lang="cs-CZ" dirty="0"/>
              <a:t> </a:t>
            </a:r>
            <a:r>
              <a:rPr lang="cs-CZ" dirty="0" err="1"/>
              <a:t>boards</a:t>
            </a:r>
            <a:r>
              <a:rPr lang="cs-CZ" dirty="0"/>
              <a:t>)</a:t>
            </a:r>
          </a:p>
        </p:txBody>
      </p:sp>
      <p:pic>
        <p:nvPicPr>
          <p:cNvPr id="4" name="Zástupný symbol pro obsah 3"/>
          <p:cNvPicPr>
            <a:picLocks noGrp="1" noChangeAspect="1"/>
          </p:cNvPicPr>
          <p:nvPr>
            <p:ph idx="1"/>
          </p:nvPr>
        </p:nvPicPr>
        <p:blipFill>
          <a:blip r:embed="rId3"/>
          <a:stretch>
            <a:fillRect/>
          </a:stretch>
        </p:blipFill>
        <p:spPr>
          <a:xfrm>
            <a:off x="549168" y="2284677"/>
            <a:ext cx="11093664" cy="3887523"/>
          </a:xfrm>
          <a:prstGeom prst="rect">
            <a:avLst/>
          </a:prstGeom>
        </p:spPr>
      </p:pic>
    </p:spTree>
    <p:extLst>
      <p:ext uri="{BB962C8B-B14F-4D97-AF65-F5344CB8AC3E}">
        <p14:creationId xmlns:p14="http://schemas.microsoft.com/office/powerpoint/2010/main" val="125624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axa">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Paralaxa</Template>
  <TotalTime>279</TotalTime>
  <Words>4187</Words>
  <Application>Microsoft Office PowerPoint</Application>
  <PresentationFormat>Širokoúhlá obrazovka</PresentationFormat>
  <Paragraphs>287</Paragraphs>
  <Slides>38</Slides>
  <Notes>21</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38</vt:i4>
      </vt:variant>
    </vt:vector>
  </HeadingPairs>
  <TitlesOfParts>
    <vt:vector size="43" baseType="lpstr">
      <vt:lpstr>Arial</vt:lpstr>
      <vt:lpstr>Calibri</vt:lpstr>
      <vt:lpstr>Corbel</vt:lpstr>
      <vt:lpstr>Mangal</vt:lpstr>
      <vt:lpstr>Paralaxa</vt:lpstr>
      <vt:lpstr>Arduino Workshop 1</vt:lpstr>
      <vt:lpstr>Ukázky projektů</vt:lpstr>
      <vt:lpstr>Prezentace aplikace PowerPoint</vt:lpstr>
      <vt:lpstr>Prezentace aplikace PowerPoint</vt:lpstr>
      <vt:lpstr>Prezentace aplikace PowerPoint</vt:lpstr>
      <vt:lpstr>Arduino Workshop 1</vt:lpstr>
      <vt:lpstr>Arduino Workshop 1</vt:lpstr>
      <vt:lpstr>Co je to Arduino?</vt:lpstr>
      <vt:lpstr>Desky (Arduino boards)</vt:lpstr>
      <vt:lpstr>Desky (Arduino boards)</vt:lpstr>
      <vt:lpstr>Co je to shield?</vt:lpstr>
      <vt:lpstr>Arduino IDE</vt:lpstr>
      <vt:lpstr>Arduino IDE</vt:lpstr>
      <vt:lpstr>Arduino IDE</vt:lpstr>
      <vt:lpstr>Arduino IDE</vt:lpstr>
      <vt:lpstr>Alternativy Arduino IDE </vt:lpstr>
      <vt:lpstr>Jak pracovat s Arduino IDE?</vt:lpstr>
      <vt:lpstr>Jak pracovat s Arduino IDE?</vt:lpstr>
      <vt:lpstr>Jak pracovat s Arduino IDE?</vt:lpstr>
      <vt:lpstr>Jak pracovat s Arduino IDE?</vt:lpstr>
      <vt:lpstr>Arduino Workshop 1</vt:lpstr>
      <vt:lpstr>Základní podmínky a cykly</vt:lpstr>
      <vt:lpstr>If</vt:lpstr>
      <vt:lpstr>For</vt:lpstr>
      <vt:lpstr>While</vt:lpstr>
      <vt:lpstr>Switch</vt:lpstr>
      <vt:lpstr>Arduino Workshop 1</vt:lpstr>
      <vt:lpstr>Vývojové diagramy</vt:lpstr>
      <vt:lpstr>Arduino Workshop 1</vt:lpstr>
      <vt:lpstr>První program – blikání LED diody</vt:lpstr>
      <vt:lpstr>První program – blikání LED diody</vt:lpstr>
      <vt:lpstr>Arduino Workshop 1</vt:lpstr>
      <vt:lpstr>Tlačítko</vt:lpstr>
      <vt:lpstr>Tlačítko</vt:lpstr>
      <vt:lpstr>Arduino Workshop 1</vt:lpstr>
      <vt:lpstr>Potenciometr</vt:lpstr>
      <vt:lpstr>Potenciometr</vt:lpstr>
      <vt:lpstr>Děkujeme za pozornost!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Uživatel Microsoft Office</dc:creator>
  <cp:lastModifiedBy>Lubos</cp:lastModifiedBy>
  <cp:revision>14</cp:revision>
  <dcterms:created xsi:type="dcterms:W3CDTF">2017-10-23T19:43:12Z</dcterms:created>
  <dcterms:modified xsi:type="dcterms:W3CDTF">2018-04-03T19:54:04Z</dcterms:modified>
</cp:coreProperties>
</file>